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6"/>
  </p:notesMasterIdLst>
  <p:sldIdLst>
    <p:sldId id="257" r:id="rId2"/>
    <p:sldId id="265" r:id="rId3"/>
    <p:sldId id="355" r:id="rId4"/>
    <p:sldId id="356" r:id="rId5"/>
    <p:sldId id="357" r:id="rId6"/>
    <p:sldId id="266" r:id="rId7"/>
    <p:sldId id="328" r:id="rId8"/>
    <p:sldId id="329" r:id="rId9"/>
    <p:sldId id="330" r:id="rId10"/>
    <p:sldId id="274" r:id="rId11"/>
    <p:sldId id="276" r:id="rId12"/>
    <p:sldId id="277" r:id="rId13"/>
    <p:sldId id="331" r:id="rId14"/>
    <p:sldId id="280" r:id="rId15"/>
    <p:sldId id="281" r:id="rId16"/>
    <p:sldId id="282" r:id="rId17"/>
    <p:sldId id="353" r:id="rId18"/>
    <p:sldId id="354" r:id="rId19"/>
    <p:sldId id="271" r:id="rId20"/>
    <p:sldId id="283" r:id="rId21"/>
    <p:sldId id="287" r:id="rId22"/>
    <p:sldId id="347" r:id="rId23"/>
    <p:sldId id="284" r:id="rId24"/>
    <p:sldId id="285" r:id="rId25"/>
    <p:sldId id="332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7" r:id="rId35"/>
    <p:sldId id="298" r:id="rId36"/>
    <p:sldId id="299" r:id="rId37"/>
    <p:sldId id="300" r:id="rId38"/>
    <p:sldId id="302" r:id="rId39"/>
    <p:sldId id="306" r:id="rId40"/>
    <p:sldId id="349" r:id="rId41"/>
    <p:sldId id="344" r:id="rId42"/>
    <p:sldId id="336" r:id="rId43"/>
    <p:sldId id="337" r:id="rId44"/>
    <p:sldId id="338" r:id="rId45"/>
    <p:sldId id="339" r:id="rId46"/>
    <p:sldId id="340" r:id="rId47"/>
    <p:sldId id="342" r:id="rId48"/>
    <p:sldId id="346" r:id="rId49"/>
    <p:sldId id="341" r:id="rId50"/>
    <p:sldId id="345" r:id="rId51"/>
    <p:sldId id="358" r:id="rId52"/>
    <p:sldId id="359" r:id="rId53"/>
    <p:sldId id="352" r:id="rId54"/>
    <p:sldId id="351" r:id="rId5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1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8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EDAE2C-E1C8-409B-B5F6-B1ED7900E6B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B70F8E34-3EF0-4E79-8ECD-DA346E181C3B}">
      <dgm:prSet custT="1"/>
      <dgm:spPr>
        <a:solidFill>
          <a:schemeClr val="bg2"/>
        </a:solidFill>
      </dgm:spPr>
      <dgm:t>
        <a:bodyPr/>
        <a:lstStyle/>
        <a:p>
          <a:pPr algn="ctr" rtl="0"/>
          <a:r>
            <a:rPr lang="tr-TR" sz="32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Egzersiz </a:t>
          </a:r>
        </a:p>
        <a:p>
          <a:pPr algn="ctr" rtl="0"/>
          <a:r>
            <a:rPr lang="tr-TR" sz="3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Zor insanı nasıl tanımlarsınız?</a:t>
          </a:r>
        </a:p>
        <a:p>
          <a:pPr algn="ctr" rtl="0"/>
          <a:endParaRPr lang="tr-TR" sz="3200" dirty="0"/>
        </a:p>
      </dgm:t>
    </dgm:pt>
    <dgm:pt modelId="{63DE090A-76D6-4ED9-8570-AE0D6646EC6A}" type="parTrans" cxnId="{D07569CF-5F2B-4F14-80C2-A4A2C703072E}">
      <dgm:prSet/>
      <dgm:spPr/>
      <dgm:t>
        <a:bodyPr/>
        <a:lstStyle/>
        <a:p>
          <a:endParaRPr lang="tr-TR"/>
        </a:p>
      </dgm:t>
    </dgm:pt>
    <dgm:pt modelId="{B1B248BF-0A68-427B-8D73-3741F7457E06}" type="sibTrans" cxnId="{D07569CF-5F2B-4F14-80C2-A4A2C703072E}">
      <dgm:prSet/>
      <dgm:spPr/>
      <dgm:t>
        <a:bodyPr/>
        <a:lstStyle/>
        <a:p>
          <a:endParaRPr lang="tr-TR"/>
        </a:p>
      </dgm:t>
    </dgm:pt>
    <dgm:pt modelId="{4DCC354B-A96B-41C4-9B8D-284BE8AFD454}" type="pres">
      <dgm:prSet presAssocID="{DBEDAE2C-E1C8-409B-B5F6-B1ED7900E6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DFB79A9-EDAD-43FD-A512-74DB61FF3427}" type="pres">
      <dgm:prSet presAssocID="{B70F8E34-3EF0-4E79-8ECD-DA346E181C3B}" presName="parentText" presStyleLbl="node1" presStyleIdx="0" presStyleCnt="1" custScaleX="92727" custScaleY="100114" custLinFactNeighborX="-35455" custLinFactNeighborY="96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39B8737-34BA-46CC-B393-FF5749047057}" type="presOf" srcId="{DBEDAE2C-E1C8-409B-B5F6-B1ED7900E6BF}" destId="{4DCC354B-A96B-41C4-9B8D-284BE8AFD454}" srcOrd="0" destOrd="0" presId="urn:microsoft.com/office/officeart/2005/8/layout/vList2"/>
    <dgm:cxn modelId="{2CE0264A-B1B5-41E9-9F44-C9C0E02CC4B1}" type="presOf" srcId="{B70F8E34-3EF0-4E79-8ECD-DA346E181C3B}" destId="{CDFB79A9-EDAD-43FD-A512-74DB61FF3427}" srcOrd="0" destOrd="0" presId="urn:microsoft.com/office/officeart/2005/8/layout/vList2"/>
    <dgm:cxn modelId="{D07569CF-5F2B-4F14-80C2-A4A2C703072E}" srcId="{DBEDAE2C-E1C8-409B-B5F6-B1ED7900E6BF}" destId="{B70F8E34-3EF0-4E79-8ECD-DA346E181C3B}" srcOrd="0" destOrd="0" parTransId="{63DE090A-76D6-4ED9-8570-AE0D6646EC6A}" sibTransId="{B1B248BF-0A68-427B-8D73-3741F7457E06}"/>
    <dgm:cxn modelId="{87B732EB-41FC-47EE-9879-8A59D39BCAA4}" type="presParOf" srcId="{4DCC354B-A96B-41C4-9B8D-284BE8AFD454}" destId="{CDFB79A9-EDAD-43FD-A512-74DB61FF342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5A45F0-06C1-4F65-82AE-110728FD732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0F0716FD-6CF3-4FD3-B4E8-ADE19F71B981}">
      <dgm:prSet/>
      <dgm:spPr/>
      <dgm:t>
        <a:bodyPr/>
        <a:lstStyle/>
        <a:p>
          <a:pPr rtl="0"/>
          <a:r>
            <a:rPr lang="tr-TR" smtClean="0"/>
            <a:t>Öncelikle bu soruya sizi ikna eden ve yönlendiren bir cevap bulmanız gerekiyor.</a:t>
          </a:r>
          <a:endParaRPr lang="tr-TR"/>
        </a:p>
      </dgm:t>
    </dgm:pt>
    <dgm:pt modelId="{BA9F8154-9BAB-44B9-9ED4-01E062B3247C}" type="parTrans" cxnId="{7ADC6FE9-2322-4604-A61E-3A01CDF9A896}">
      <dgm:prSet/>
      <dgm:spPr/>
      <dgm:t>
        <a:bodyPr/>
        <a:lstStyle/>
        <a:p>
          <a:endParaRPr lang="tr-TR"/>
        </a:p>
      </dgm:t>
    </dgm:pt>
    <dgm:pt modelId="{733F4992-5A5A-4502-B8DA-133D38478014}" type="sibTrans" cxnId="{7ADC6FE9-2322-4604-A61E-3A01CDF9A896}">
      <dgm:prSet/>
      <dgm:spPr/>
      <dgm:t>
        <a:bodyPr/>
        <a:lstStyle/>
        <a:p>
          <a:endParaRPr lang="tr-TR"/>
        </a:p>
      </dgm:t>
    </dgm:pt>
    <dgm:pt modelId="{05348854-5E85-4AD3-8017-FF5655A4A28A}" type="pres">
      <dgm:prSet presAssocID="{205A45F0-06C1-4F65-82AE-110728FD73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33CED8A-7CB2-4905-A5C7-D261E41973DF}" type="pres">
      <dgm:prSet presAssocID="{0F0716FD-6CF3-4FD3-B4E8-ADE19F71B98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ADC6FE9-2322-4604-A61E-3A01CDF9A896}" srcId="{205A45F0-06C1-4F65-82AE-110728FD7321}" destId="{0F0716FD-6CF3-4FD3-B4E8-ADE19F71B981}" srcOrd="0" destOrd="0" parTransId="{BA9F8154-9BAB-44B9-9ED4-01E062B3247C}" sibTransId="{733F4992-5A5A-4502-B8DA-133D38478014}"/>
    <dgm:cxn modelId="{CD7F30A6-D90D-44C1-8D5F-1E9E43EFD19B}" type="presOf" srcId="{0F0716FD-6CF3-4FD3-B4E8-ADE19F71B981}" destId="{D33CED8A-7CB2-4905-A5C7-D261E41973DF}" srcOrd="0" destOrd="0" presId="urn:microsoft.com/office/officeart/2005/8/layout/vList2"/>
    <dgm:cxn modelId="{A34D858F-55B2-47DF-A1F3-D240AC0F4634}" type="presOf" srcId="{205A45F0-06C1-4F65-82AE-110728FD7321}" destId="{05348854-5E85-4AD3-8017-FF5655A4A28A}" srcOrd="0" destOrd="0" presId="urn:microsoft.com/office/officeart/2005/8/layout/vList2"/>
    <dgm:cxn modelId="{E7E2471D-06B4-44A2-A9F5-7C3E07274377}" type="presParOf" srcId="{05348854-5E85-4AD3-8017-FF5655A4A28A}" destId="{D33CED8A-7CB2-4905-A5C7-D261E41973D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6C1BA1-A364-4EC5-A3B9-87D33BA606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726DBE89-3A69-4045-B1D3-CA4E55368595}">
      <dgm:prSet custT="1"/>
      <dgm:spPr/>
      <dgm:t>
        <a:bodyPr/>
        <a:lstStyle/>
        <a:p>
          <a:pPr rtl="0"/>
          <a:r>
            <a:rPr lang="tr-TR" sz="3200" dirty="0" smtClean="0">
              <a:latin typeface="Calibri" pitchFamily="34" charset="0"/>
              <a:cs typeface="Calibri" pitchFamily="34" charset="0"/>
            </a:rPr>
            <a:t>İlişkiyi çözümlemek ve anlamak gerekiyor</a:t>
          </a:r>
          <a:endParaRPr lang="tr-TR" sz="3200" dirty="0">
            <a:latin typeface="Calibri" pitchFamily="34" charset="0"/>
            <a:cs typeface="Calibri" pitchFamily="34" charset="0"/>
          </a:endParaRPr>
        </a:p>
      </dgm:t>
    </dgm:pt>
    <dgm:pt modelId="{17EBB129-B1B6-4B91-81E0-28D81D09417B}" type="parTrans" cxnId="{E721FAE3-2824-41D0-9F95-3C5888FCECF7}">
      <dgm:prSet/>
      <dgm:spPr/>
      <dgm:t>
        <a:bodyPr/>
        <a:lstStyle/>
        <a:p>
          <a:endParaRPr lang="tr-TR"/>
        </a:p>
      </dgm:t>
    </dgm:pt>
    <dgm:pt modelId="{CD4B3AB1-3F68-403E-A854-1CD0965933CA}" type="sibTrans" cxnId="{E721FAE3-2824-41D0-9F95-3C5888FCECF7}">
      <dgm:prSet/>
      <dgm:spPr/>
      <dgm:t>
        <a:bodyPr/>
        <a:lstStyle/>
        <a:p>
          <a:endParaRPr lang="tr-TR"/>
        </a:p>
      </dgm:t>
    </dgm:pt>
    <dgm:pt modelId="{49FC10AD-CED6-438B-83D2-5057C86A3300}">
      <dgm:prSet custT="1"/>
      <dgm:spPr/>
      <dgm:t>
        <a:bodyPr/>
        <a:lstStyle/>
        <a:p>
          <a:pPr rtl="0"/>
          <a:r>
            <a:rPr lang="tr-TR" sz="3200" dirty="0" smtClean="0">
              <a:latin typeface="Calibri" pitchFamily="34" charset="0"/>
              <a:cs typeface="Calibri" pitchFamily="34" charset="0"/>
            </a:rPr>
            <a:t>Onun davranışları</a:t>
          </a:r>
          <a:endParaRPr lang="tr-TR" sz="3200" dirty="0">
            <a:latin typeface="Calibri" pitchFamily="34" charset="0"/>
            <a:cs typeface="Calibri" pitchFamily="34" charset="0"/>
          </a:endParaRPr>
        </a:p>
      </dgm:t>
    </dgm:pt>
    <dgm:pt modelId="{E13B397B-6BF1-433D-895A-1D6B9456F23D}" type="parTrans" cxnId="{8D9C2875-FB6C-4562-8259-C5FF2E6B6CB4}">
      <dgm:prSet/>
      <dgm:spPr/>
      <dgm:t>
        <a:bodyPr/>
        <a:lstStyle/>
        <a:p>
          <a:endParaRPr lang="tr-TR"/>
        </a:p>
      </dgm:t>
    </dgm:pt>
    <dgm:pt modelId="{6B93A7A6-5F9B-4DB2-8C08-F6B24273BF83}" type="sibTrans" cxnId="{8D9C2875-FB6C-4562-8259-C5FF2E6B6CB4}">
      <dgm:prSet/>
      <dgm:spPr/>
      <dgm:t>
        <a:bodyPr/>
        <a:lstStyle/>
        <a:p>
          <a:endParaRPr lang="tr-TR"/>
        </a:p>
      </dgm:t>
    </dgm:pt>
    <dgm:pt modelId="{36BD06DF-F704-4514-A955-3DA7323046BF}">
      <dgm:prSet custT="1"/>
      <dgm:spPr/>
      <dgm:t>
        <a:bodyPr/>
        <a:lstStyle/>
        <a:p>
          <a:pPr rtl="0"/>
          <a:r>
            <a:rPr lang="tr-TR" sz="3200" dirty="0" smtClean="0">
              <a:latin typeface="Calibri" pitchFamily="34" charset="0"/>
              <a:cs typeface="Calibri" pitchFamily="34" charset="0"/>
            </a:rPr>
            <a:t>Kendi davranışlarımız </a:t>
          </a:r>
          <a:endParaRPr lang="tr-TR" sz="3200" dirty="0">
            <a:latin typeface="Calibri" pitchFamily="34" charset="0"/>
            <a:cs typeface="Calibri" pitchFamily="34" charset="0"/>
          </a:endParaRPr>
        </a:p>
      </dgm:t>
    </dgm:pt>
    <dgm:pt modelId="{9044C292-44FF-4E78-A9DC-ACD510E08198}" type="parTrans" cxnId="{3BC5BD58-84AA-4AFF-9CC5-593355C83B53}">
      <dgm:prSet/>
      <dgm:spPr/>
      <dgm:t>
        <a:bodyPr/>
        <a:lstStyle/>
        <a:p>
          <a:endParaRPr lang="tr-TR"/>
        </a:p>
      </dgm:t>
    </dgm:pt>
    <dgm:pt modelId="{12210137-31C7-4202-AA99-89C42488FA2A}" type="sibTrans" cxnId="{3BC5BD58-84AA-4AFF-9CC5-593355C83B53}">
      <dgm:prSet/>
      <dgm:spPr/>
      <dgm:t>
        <a:bodyPr/>
        <a:lstStyle/>
        <a:p>
          <a:endParaRPr lang="tr-TR"/>
        </a:p>
      </dgm:t>
    </dgm:pt>
    <dgm:pt modelId="{EEB26F7B-C7D1-40F8-8DF3-7CC5A83E70AD}">
      <dgm:prSet custT="1"/>
      <dgm:spPr/>
      <dgm:t>
        <a:bodyPr/>
        <a:lstStyle/>
        <a:p>
          <a:pPr rtl="0"/>
          <a:r>
            <a:rPr lang="tr-TR" sz="3200" dirty="0" smtClean="0">
              <a:latin typeface="Calibri" pitchFamily="34" charset="0"/>
              <a:cs typeface="Calibri" pitchFamily="34" charset="0"/>
            </a:rPr>
            <a:t>Yaşanan duygular </a:t>
          </a:r>
          <a:endParaRPr lang="tr-TR" sz="3200" dirty="0">
            <a:latin typeface="Calibri" pitchFamily="34" charset="0"/>
            <a:cs typeface="Calibri" pitchFamily="34" charset="0"/>
          </a:endParaRPr>
        </a:p>
      </dgm:t>
    </dgm:pt>
    <dgm:pt modelId="{6308F4C2-2A11-483A-841B-BC3769D24436}" type="parTrans" cxnId="{365ADEF6-0112-4B3D-BBE4-E52D6241E61A}">
      <dgm:prSet/>
      <dgm:spPr/>
      <dgm:t>
        <a:bodyPr/>
        <a:lstStyle/>
        <a:p>
          <a:endParaRPr lang="tr-TR"/>
        </a:p>
      </dgm:t>
    </dgm:pt>
    <dgm:pt modelId="{AE8E44FC-D43C-4E47-B5FA-2296C62CFA12}" type="sibTrans" cxnId="{365ADEF6-0112-4B3D-BBE4-E52D6241E61A}">
      <dgm:prSet/>
      <dgm:spPr/>
      <dgm:t>
        <a:bodyPr/>
        <a:lstStyle/>
        <a:p>
          <a:endParaRPr lang="tr-TR"/>
        </a:p>
      </dgm:t>
    </dgm:pt>
    <dgm:pt modelId="{DB1FC5D9-0E2E-45EC-9C85-597E1003121B}">
      <dgm:prSet custT="1"/>
      <dgm:spPr/>
      <dgm:t>
        <a:bodyPr/>
        <a:lstStyle/>
        <a:p>
          <a:pPr rtl="0"/>
          <a:r>
            <a:rPr lang="tr-TR" sz="3200" dirty="0" smtClean="0">
              <a:latin typeface="Calibri" pitchFamily="34" charset="0"/>
              <a:cs typeface="Calibri" pitchFamily="34" charset="0"/>
            </a:rPr>
            <a:t>Tepkiler</a:t>
          </a:r>
          <a:endParaRPr lang="tr-TR" sz="3200" dirty="0">
            <a:latin typeface="Calibri" pitchFamily="34" charset="0"/>
            <a:cs typeface="Calibri" pitchFamily="34" charset="0"/>
          </a:endParaRPr>
        </a:p>
      </dgm:t>
    </dgm:pt>
    <dgm:pt modelId="{2FD0460A-79DF-4353-A32A-99ACCF415C1A}" type="parTrans" cxnId="{36DA341A-69AB-406D-87D4-125F1D16A0FD}">
      <dgm:prSet/>
      <dgm:spPr/>
      <dgm:t>
        <a:bodyPr/>
        <a:lstStyle/>
        <a:p>
          <a:endParaRPr lang="tr-TR"/>
        </a:p>
      </dgm:t>
    </dgm:pt>
    <dgm:pt modelId="{7C7FF6A1-152A-4D23-A484-90FD8DA9E0A5}" type="sibTrans" cxnId="{36DA341A-69AB-406D-87D4-125F1D16A0FD}">
      <dgm:prSet/>
      <dgm:spPr/>
      <dgm:t>
        <a:bodyPr/>
        <a:lstStyle/>
        <a:p>
          <a:endParaRPr lang="tr-TR"/>
        </a:p>
      </dgm:t>
    </dgm:pt>
    <dgm:pt modelId="{E7C9A48E-46C5-4BCA-A038-946A1D14A663}" type="pres">
      <dgm:prSet presAssocID="{086C1BA1-A364-4EC5-A3B9-87D33BA606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C71084C-A3D6-45B9-AE6E-93EBC51226EE}" type="pres">
      <dgm:prSet presAssocID="{726DBE89-3A69-4045-B1D3-CA4E5536859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96AEB08-8904-420A-ACFF-DB9D88DAF0E8}" type="pres">
      <dgm:prSet presAssocID="{726DBE89-3A69-4045-B1D3-CA4E5536859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65ADEF6-0112-4B3D-BBE4-E52D6241E61A}" srcId="{726DBE89-3A69-4045-B1D3-CA4E55368595}" destId="{EEB26F7B-C7D1-40F8-8DF3-7CC5A83E70AD}" srcOrd="2" destOrd="0" parTransId="{6308F4C2-2A11-483A-841B-BC3769D24436}" sibTransId="{AE8E44FC-D43C-4E47-B5FA-2296C62CFA12}"/>
    <dgm:cxn modelId="{36DA341A-69AB-406D-87D4-125F1D16A0FD}" srcId="{726DBE89-3A69-4045-B1D3-CA4E55368595}" destId="{DB1FC5D9-0E2E-45EC-9C85-597E1003121B}" srcOrd="3" destOrd="0" parTransId="{2FD0460A-79DF-4353-A32A-99ACCF415C1A}" sibTransId="{7C7FF6A1-152A-4D23-A484-90FD8DA9E0A5}"/>
    <dgm:cxn modelId="{7AD8F699-DE5E-4FDA-BE72-951106C29F43}" type="presOf" srcId="{DB1FC5D9-0E2E-45EC-9C85-597E1003121B}" destId="{A96AEB08-8904-420A-ACFF-DB9D88DAF0E8}" srcOrd="0" destOrd="3" presId="urn:microsoft.com/office/officeart/2005/8/layout/vList2"/>
    <dgm:cxn modelId="{DB3E31F4-4915-4386-B730-A068962584BD}" type="presOf" srcId="{086C1BA1-A364-4EC5-A3B9-87D33BA6062C}" destId="{E7C9A48E-46C5-4BCA-A038-946A1D14A663}" srcOrd="0" destOrd="0" presId="urn:microsoft.com/office/officeart/2005/8/layout/vList2"/>
    <dgm:cxn modelId="{E721FAE3-2824-41D0-9F95-3C5888FCECF7}" srcId="{086C1BA1-A364-4EC5-A3B9-87D33BA6062C}" destId="{726DBE89-3A69-4045-B1D3-CA4E55368595}" srcOrd="0" destOrd="0" parTransId="{17EBB129-B1B6-4B91-81E0-28D81D09417B}" sibTransId="{CD4B3AB1-3F68-403E-A854-1CD0965933CA}"/>
    <dgm:cxn modelId="{FBD1809A-5AD6-4D0C-AEE3-93D5F6FDC007}" type="presOf" srcId="{49FC10AD-CED6-438B-83D2-5057C86A3300}" destId="{A96AEB08-8904-420A-ACFF-DB9D88DAF0E8}" srcOrd="0" destOrd="0" presId="urn:microsoft.com/office/officeart/2005/8/layout/vList2"/>
    <dgm:cxn modelId="{9D45ADFA-8325-459A-8884-D209143E841D}" type="presOf" srcId="{36BD06DF-F704-4514-A955-3DA7323046BF}" destId="{A96AEB08-8904-420A-ACFF-DB9D88DAF0E8}" srcOrd="0" destOrd="1" presId="urn:microsoft.com/office/officeart/2005/8/layout/vList2"/>
    <dgm:cxn modelId="{870D8E8B-1BF7-4866-8F5A-C6136213F5E8}" type="presOf" srcId="{726DBE89-3A69-4045-B1D3-CA4E55368595}" destId="{1C71084C-A3D6-45B9-AE6E-93EBC51226EE}" srcOrd="0" destOrd="0" presId="urn:microsoft.com/office/officeart/2005/8/layout/vList2"/>
    <dgm:cxn modelId="{7CED2E8F-4DB4-49EC-9514-FC93E15F692A}" type="presOf" srcId="{EEB26F7B-C7D1-40F8-8DF3-7CC5A83E70AD}" destId="{A96AEB08-8904-420A-ACFF-DB9D88DAF0E8}" srcOrd="0" destOrd="2" presId="urn:microsoft.com/office/officeart/2005/8/layout/vList2"/>
    <dgm:cxn modelId="{8D9C2875-FB6C-4562-8259-C5FF2E6B6CB4}" srcId="{726DBE89-3A69-4045-B1D3-CA4E55368595}" destId="{49FC10AD-CED6-438B-83D2-5057C86A3300}" srcOrd="0" destOrd="0" parTransId="{E13B397B-6BF1-433D-895A-1D6B9456F23D}" sibTransId="{6B93A7A6-5F9B-4DB2-8C08-F6B24273BF83}"/>
    <dgm:cxn modelId="{3BC5BD58-84AA-4AFF-9CC5-593355C83B53}" srcId="{726DBE89-3A69-4045-B1D3-CA4E55368595}" destId="{36BD06DF-F704-4514-A955-3DA7323046BF}" srcOrd="1" destOrd="0" parTransId="{9044C292-44FF-4E78-A9DC-ACD510E08198}" sibTransId="{12210137-31C7-4202-AA99-89C42488FA2A}"/>
    <dgm:cxn modelId="{CC4C5B04-8A27-4288-9278-0F945844AA46}" type="presParOf" srcId="{E7C9A48E-46C5-4BCA-A038-946A1D14A663}" destId="{1C71084C-A3D6-45B9-AE6E-93EBC51226EE}" srcOrd="0" destOrd="0" presId="urn:microsoft.com/office/officeart/2005/8/layout/vList2"/>
    <dgm:cxn modelId="{2BCA93FE-9FC2-4C1F-9538-AFBCEFF91451}" type="presParOf" srcId="{E7C9A48E-46C5-4BCA-A038-946A1D14A663}" destId="{A96AEB08-8904-420A-ACFF-DB9D88DAF0E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051FAF-2D9F-42EF-A627-FA6C59BF4D00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A667F324-7E74-4A07-92E4-640BBCB1BB72}">
      <dgm:prSet custT="1"/>
      <dgm:spPr/>
      <dgm:t>
        <a:bodyPr/>
        <a:lstStyle/>
        <a:p>
          <a:pPr rtl="0"/>
          <a:r>
            <a:rPr lang="tr-TR" sz="2800" dirty="0" smtClean="0"/>
            <a:t>Meydan okumayın.</a:t>
          </a:r>
          <a:endParaRPr lang="tr-TR" sz="2800" dirty="0"/>
        </a:p>
      </dgm:t>
    </dgm:pt>
    <dgm:pt modelId="{EBBA7AA0-9635-431C-80B1-9E4976DD9DEE}" type="parTrans" cxnId="{76D5B0E1-583D-43CF-9DA5-84E87C6ABB87}">
      <dgm:prSet/>
      <dgm:spPr/>
      <dgm:t>
        <a:bodyPr/>
        <a:lstStyle/>
        <a:p>
          <a:endParaRPr lang="tr-TR"/>
        </a:p>
      </dgm:t>
    </dgm:pt>
    <dgm:pt modelId="{A317058F-3C37-486C-94D2-015BAA14DA5D}" type="sibTrans" cxnId="{76D5B0E1-583D-43CF-9DA5-84E87C6ABB87}">
      <dgm:prSet/>
      <dgm:spPr/>
      <dgm:t>
        <a:bodyPr/>
        <a:lstStyle/>
        <a:p>
          <a:endParaRPr lang="tr-TR"/>
        </a:p>
      </dgm:t>
    </dgm:pt>
    <dgm:pt modelId="{9DDA53EE-6082-4098-B75A-5F7EB8EDADA9}">
      <dgm:prSet custT="1"/>
      <dgm:spPr/>
      <dgm:t>
        <a:bodyPr/>
        <a:lstStyle/>
        <a:p>
          <a:pPr rtl="0"/>
          <a:r>
            <a:rPr lang="tr-TR" sz="2800" dirty="0" smtClean="0"/>
            <a:t>Rakipmiş izlenimi yaratmayın.</a:t>
          </a:r>
          <a:endParaRPr lang="tr-TR" sz="2800" dirty="0"/>
        </a:p>
      </dgm:t>
    </dgm:pt>
    <dgm:pt modelId="{442ED811-9F4A-434B-A54B-AA4E799C3B21}" type="parTrans" cxnId="{12E81737-E6E8-40F5-94FB-96AE816F0EB4}">
      <dgm:prSet/>
      <dgm:spPr/>
      <dgm:t>
        <a:bodyPr/>
        <a:lstStyle/>
        <a:p>
          <a:endParaRPr lang="tr-TR"/>
        </a:p>
      </dgm:t>
    </dgm:pt>
    <dgm:pt modelId="{7E7D0AE3-F127-49D8-B90B-B48034C09D99}" type="sibTrans" cxnId="{12E81737-E6E8-40F5-94FB-96AE816F0EB4}">
      <dgm:prSet/>
      <dgm:spPr/>
      <dgm:t>
        <a:bodyPr/>
        <a:lstStyle/>
        <a:p>
          <a:endParaRPr lang="tr-TR"/>
        </a:p>
      </dgm:t>
    </dgm:pt>
    <dgm:pt modelId="{40661641-77E3-4396-BDDD-42B534ACBBE6}">
      <dgm:prSet custT="1"/>
      <dgm:spPr/>
      <dgm:t>
        <a:bodyPr/>
        <a:lstStyle/>
        <a:p>
          <a:pPr rtl="0"/>
          <a:r>
            <a:rPr lang="tr-TR" sz="2800" dirty="0" smtClean="0"/>
            <a:t>Savunmacı bir tavra girmeyin.</a:t>
          </a:r>
          <a:endParaRPr lang="tr-TR" sz="2800" dirty="0"/>
        </a:p>
      </dgm:t>
    </dgm:pt>
    <dgm:pt modelId="{21057814-A938-46E0-8B26-E81A68458476}" type="parTrans" cxnId="{C60064F7-F999-48DB-AA33-912B377DFF0C}">
      <dgm:prSet/>
      <dgm:spPr/>
      <dgm:t>
        <a:bodyPr/>
        <a:lstStyle/>
        <a:p>
          <a:endParaRPr lang="tr-TR"/>
        </a:p>
      </dgm:t>
    </dgm:pt>
    <dgm:pt modelId="{9A0FD6EF-6413-4C2F-9ACA-6E6026485054}" type="sibTrans" cxnId="{C60064F7-F999-48DB-AA33-912B377DFF0C}">
      <dgm:prSet/>
      <dgm:spPr/>
      <dgm:t>
        <a:bodyPr/>
        <a:lstStyle/>
        <a:p>
          <a:endParaRPr lang="tr-TR"/>
        </a:p>
      </dgm:t>
    </dgm:pt>
    <dgm:pt modelId="{1D30D4C6-2B7E-4A5E-B7E0-38D9CC382661}">
      <dgm:prSet custT="1"/>
      <dgm:spPr/>
      <dgm:t>
        <a:bodyPr/>
        <a:lstStyle/>
        <a:p>
          <a:pPr rtl="0"/>
          <a:r>
            <a:rPr lang="tr-TR" sz="2800" dirty="0" smtClean="0"/>
            <a:t>Eleştirinizi onu rahatsız etmeyecek biçimde yapın.</a:t>
          </a:r>
          <a:endParaRPr lang="tr-TR" sz="2800" dirty="0"/>
        </a:p>
      </dgm:t>
    </dgm:pt>
    <dgm:pt modelId="{F528FE22-2CAC-4C74-B2CB-915F780FF7E8}" type="parTrans" cxnId="{29B538DA-B75C-4A38-AB29-3FCC689C01E5}">
      <dgm:prSet/>
      <dgm:spPr/>
      <dgm:t>
        <a:bodyPr/>
        <a:lstStyle/>
        <a:p>
          <a:endParaRPr lang="tr-TR"/>
        </a:p>
      </dgm:t>
    </dgm:pt>
    <dgm:pt modelId="{CC18C8F8-F16E-47D9-AA71-80C5B9DAEC2A}" type="sibTrans" cxnId="{29B538DA-B75C-4A38-AB29-3FCC689C01E5}">
      <dgm:prSet/>
      <dgm:spPr/>
      <dgm:t>
        <a:bodyPr/>
        <a:lstStyle/>
        <a:p>
          <a:endParaRPr lang="tr-TR"/>
        </a:p>
      </dgm:t>
    </dgm:pt>
    <dgm:pt modelId="{9212C7F9-14D1-45A5-B68C-13193F750B0B}">
      <dgm:prSet custT="1"/>
      <dgm:spPr/>
      <dgm:t>
        <a:bodyPr/>
        <a:lstStyle/>
        <a:p>
          <a:pPr rtl="0"/>
          <a:r>
            <a:rPr lang="tr-TR" sz="2800" dirty="0" smtClean="0"/>
            <a:t>Onda aşağılandığı, küçümsendiği ve önemsenmediği duyguları yaratmaktan kaçının.</a:t>
          </a:r>
          <a:endParaRPr lang="tr-TR" sz="2800" dirty="0"/>
        </a:p>
      </dgm:t>
    </dgm:pt>
    <dgm:pt modelId="{75BA9E18-E90C-4501-8E1D-ECD369215593}" type="parTrans" cxnId="{DCD95766-6CB7-41A0-B5A9-5FF31C8B2A42}">
      <dgm:prSet/>
      <dgm:spPr/>
      <dgm:t>
        <a:bodyPr/>
        <a:lstStyle/>
        <a:p>
          <a:endParaRPr lang="tr-TR"/>
        </a:p>
      </dgm:t>
    </dgm:pt>
    <dgm:pt modelId="{0D55D16E-299B-47A3-BB3F-3FA8B2B2CEB0}" type="sibTrans" cxnId="{DCD95766-6CB7-41A0-B5A9-5FF31C8B2A42}">
      <dgm:prSet/>
      <dgm:spPr/>
      <dgm:t>
        <a:bodyPr/>
        <a:lstStyle/>
        <a:p>
          <a:endParaRPr lang="tr-TR"/>
        </a:p>
      </dgm:t>
    </dgm:pt>
    <dgm:pt modelId="{129B28E6-D611-45AD-A3D7-9E5DA5AB26C1}">
      <dgm:prSet custT="1"/>
      <dgm:spPr/>
      <dgm:t>
        <a:bodyPr/>
        <a:lstStyle/>
        <a:p>
          <a:pPr rtl="0"/>
          <a:r>
            <a:rPr lang="tr-TR" sz="2800" dirty="0" smtClean="0"/>
            <a:t>Takdir edilmesi gereken bir şey yaptığında abartıya kaçmadan onu övün.</a:t>
          </a:r>
          <a:endParaRPr lang="tr-TR" sz="2800" dirty="0"/>
        </a:p>
      </dgm:t>
    </dgm:pt>
    <dgm:pt modelId="{264A52B8-F2E8-4138-B61C-3C8272E8723B}" type="parTrans" cxnId="{30DC2DB3-9586-4C1F-864E-40D709305AFE}">
      <dgm:prSet/>
      <dgm:spPr/>
      <dgm:t>
        <a:bodyPr/>
        <a:lstStyle/>
        <a:p>
          <a:endParaRPr lang="tr-TR"/>
        </a:p>
      </dgm:t>
    </dgm:pt>
    <dgm:pt modelId="{F68D1D9C-219E-445D-87DB-B164FEB7AB40}" type="sibTrans" cxnId="{30DC2DB3-9586-4C1F-864E-40D709305AFE}">
      <dgm:prSet/>
      <dgm:spPr/>
      <dgm:t>
        <a:bodyPr/>
        <a:lstStyle/>
        <a:p>
          <a:endParaRPr lang="tr-TR"/>
        </a:p>
      </dgm:t>
    </dgm:pt>
    <dgm:pt modelId="{AEE50D00-DFB3-41AA-BA28-255CB438D7D1}" type="pres">
      <dgm:prSet presAssocID="{00051FAF-2D9F-42EF-A627-FA6C59BF4D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570A996-DD60-4673-89EE-380CD570345B}" type="pres">
      <dgm:prSet presAssocID="{A667F324-7E74-4A07-92E4-640BBCB1BB72}" presName="parentText" presStyleLbl="node1" presStyleIdx="0" presStyleCnt="6" custScaleY="10997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D6FED90-A248-468C-9EA4-CED70F112B48}" type="pres">
      <dgm:prSet presAssocID="{A317058F-3C37-486C-94D2-015BAA14DA5D}" presName="spacer" presStyleCnt="0"/>
      <dgm:spPr/>
    </dgm:pt>
    <dgm:pt modelId="{3A0689D5-024A-4AB0-89E5-A9E47D40E2F6}" type="pres">
      <dgm:prSet presAssocID="{9DDA53EE-6082-4098-B75A-5F7EB8EDADA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925417F-8CA6-4A15-AFB9-5C829900829C}" type="pres">
      <dgm:prSet presAssocID="{7E7D0AE3-F127-49D8-B90B-B48034C09D99}" presName="spacer" presStyleCnt="0"/>
      <dgm:spPr/>
    </dgm:pt>
    <dgm:pt modelId="{62B148EA-10C7-4642-83BC-916F68EA8F97}" type="pres">
      <dgm:prSet presAssocID="{40661641-77E3-4396-BDDD-42B534ACBBE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CB749F9-5AA9-499B-A6D2-70B05E7ADC44}" type="pres">
      <dgm:prSet presAssocID="{9A0FD6EF-6413-4C2F-9ACA-6E6026485054}" presName="spacer" presStyleCnt="0"/>
      <dgm:spPr/>
    </dgm:pt>
    <dgm:pt modelId="{9EA3C4C4-30A7-4EAD-91C3-1784B8DB3D9B}" type="pres">
      <dgm:prSet presAssocID="{1D30D4C6-2B7E-4A5E-B7E0-38D9CC38266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A1EE450-B578-453C-9355-C3A5E91C52CF}" type="pres">
      <dgm:prSet presAssocID="{CC18C8F8-F16E-47D9-AA71-80C5B9DAEC2A}" presName="spacer" presStyleCnt="0"/>
      <dgm:spPr/>
    </dgm:pt>
    <dgm:pt modelId="{B69E6D44-51A2-498E-B3A6-C43EA5A976BE}" type="pres">
      <dgm:prSet presAssocID="{9212C7F9-14D1-45A5-B68C-13193F750B0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A35C974-28DB-470C-B071-8EBD85D29156}" type="pres">
      <dgm:prSet presAssocID="{0D55D16E-299B-47A3-BB3F-3FA8B2B2CEB0}" presName="spacer" presStyleCnt="0"/>
      <dgm:spPr/>
    </dgm:pt>
    <dgm:pt modelId="{2A07567F-5A77-47EC-80B1-1FE083421895}" type="pres">
      <dgm:prSet presAssocID="{129B28E6-D611-45AD-A3D7-9E5DA5AB26C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2E81737-E6E8-40F5-94FB-96AE816F0EB4}" srcId="{00051FAF-2D9F-42EF-A627-FA6C59BF4D00}" destId="{9DDA53EE-6082-4098-B75A-5F7EB8EDADA9}" srcOrd="1" destOrd="0" parTransId="{442ED811-9F4A-434B-A54B-AA4E799C3B21}" sibTransId="{7E7D0AE3-F127-49D8-B90B-B48034C09D99}"/>
    <dgm:cxn modelId="{93551BFB-DCD4-4272-BD97-1C2A65C9964A}" type="presOf" srcId="{129B28E6-D611-45AD-A3D7-9E5DA5AB26C1}" destId="{2A07567F-5A77-47EC-80B1-1FE083421895}" srcOrd="0" destOrd="0" presId="urn:microsoft.com/office/officeart/2005/8/layout/vList2"/>
    <dgm:cxn modelId="{86F68D0E-88C6-49D7-8A83-4ED9FC0DE583}" type="presOf" srcId="{9DDA53EE-6082-4098-B75A-5F7EB8EDADA9}" destId="{3A0689D5-024A-4AB0-89E5-A9E47D40E2F6}" srcOrd="0" destOrd="0" presId="urn:microsoft.com/office/officeart/2005/8/layout/vList2"/>
    <dgm:cxn modelId="{C60064F7-F999-48DB-AA33-912B377DFF0C}" srcId="{00051FAF-2D9F-42EF-A627-FA6C59BF4D00}" destId="{40661641-77E3-4396-BDDD-42B534ACBBE6}" srcOrd="2" destOrd="0" parTransId="{21057814-A938-46E0-8B26-E81A68458476}" sibTransId="{9A0FD6EF-6413-4C2F-9ACA-6E6026485054}"/>
    <dgm:cxn modelId="{29B538DA-B75C-4A38-AB29-3FCC689C01E5}" srcId="{00051FAF-2D9F-42EF-A627-FA6C59BF4D00}" destId="{1D30D4C6-2B7E-4A5E-B7E0-38D9CC382661}" srcOrd="3" destOrd="0" parTransId="{F528FE22-2CAC-4C74-B2CB-915F780FF7E8}" sibTransId="{CC18C8F8-F16E-47D9-AA71-80C5B9DAEC2A}"/>
    <dgm:cxn modelId="{8BC635F9-9198-4494-90A7-9C2814FEB081}" type="presOf" srcId="{A667F324-7E74-4A07-92E4-640BBCB1BB72}" destId="{1570A996-DD60-4673-89EE-380CD570345B}" srcOrd="0" destOrd="0" presId="urn:microsoft.com/office/officeart/2005/8/layout/vList2"/>
    <dgm:cxn modelId="{0CA66A2D-1E35-4584-B865-3EEACAE1F23E}" type="presOf" srcId="{1D30D4C6-2B7E-4A5E-B7E0-38D9CC382661}" destId="{9EA3C4C4-30A7-4EAD-91C3-1784B8DB3D9B}" srcOrd="0" destOrd="0" presId="urn:microsoft.com/office/officeart/2005/8/layout/vList2"/>
    <dgm:cxn modelId="{C92A80C7-3AD5-45D3-9419-7E0FA04C6A3D}" type="presOf" srcId="{00051FAF-2D9F-42EF-A627-FA6C59BF4D00}" destId="{AEE50D00-DFB3-41AA-BA28-255CB438D7D1}" srcOrd="0" destOrd="0" presId="urn:microsoft.com/office/officeart/2005/8/layout/vList2"/>
    <dgm:cxn modelId="{88B2059D-9FFC-4F7E-A3EC-E021847213A2}" type="presOf" srcId="{40661641-77E3-4396-BDDD-42B534ACBBE6}" destId="{62B148EA-10C7-4642-83BC-916F68EA8F97}" srcOrd="0" destOrd="0" presId="urn:microsoft.com/office/officeart/2005/8/layout/vList2"/>
    <dgm:cxn modelId="{30DC2DB3-9586-4C1F-864E-40D709305AFE}" srcId="{00051FAF-2D9F-42EF-A627-FA6C59BF4D00}" destId="{129B28E6-D611-45AD-A3D7-9E5DA5AB26C1}" srcOrd="5" destOrd="0" parTransId="{264A52B8-F2E8-4138-B61C-3C8272E8723B}" sibTransId="{F68D1D9C-219E-445D-87DB-B164FEB7AB40}"/>
    <dgm:cxn modelId="{DCD95766-6CB7-41A0-B5A9-5FF31C8B2A42}" srcId="{00051FAF-2D9F-42EF-A627-FA6C59BF4D00}" destId="{9212C7F9-14D1-45A5-B68C-13193F750B0B}" srcOrd="4" destOrd="0" parTransId="{75BA9E18-E90C-4501-8E1D-ECD369215593}" sibTransId="{0D55D16E-299B-47A3-BB3F-3FA8B2B2CEB0}"/>
    <dgm:cxn modelId="{76D5B0E1-583D-43CF-9DA5-84E87C6ABB87}" srcId="{00051FAF-2D9F-42EF-A627-FA6C59BF4D00}" destId="{A667F324-7E74-4A07-92E4-640BBCB1BB72}" srcOrd="0" destOrd="0" parTransId="{EBBA7AA0-9635-431C-80B1-9E4976DD9DEE}" sibTransId="{A317058F-3C37-486C-94D2-015BAA14DA5D}"/>
    <dgm:cxn modelId="{F38D2042-B35F-4471-9744-76F25EB99184}" type="presOf" srcId="{9212C7F9-14D1-45A5-B68C-13193F750B0B}" destId="{B69E6D44-51A2-498E-B3A6-C43EA5A976BE}" srcOrd="0" destOrd="0" presId="urn:microsoft.com/office/officeart/2005/8/layout/vList2"/>
    <dgm:cxn modelId="{0F71E174-7A72-47B4-ACB0-CE64ECAAA615}" type="presParOf" srcId="{AEE50D00-DFB3-41AA-BA28-255CB438D7D1}" destId="{1570A996-DD60-4673-89EE-380CD570345B}" srcOrd="0" destOrd="0" presId="urn:microsoft.com/office/officeart/2005/8/layout/vList2"/>
    <dgm:cxn modelId="{AF5F4F46-E187-4FD0-A886-BBBE39EA8FF7}" type="presParOf" srcId="{AEE50D00-DFB3-41AA-BA28-255CB438D7D1}" destId="{DD6FED90-A248-468C-9EA4-CED70F112B48}" srcOrd="1" destOrd="0" presId="urn:microsoft.com/office/officeart/2005/8/layout/vList2"/>
    <dgm:cxn modelId="{EDF97869-3F48-4942-8946-7CEEFC2EE7F7}" type="presParOf" srcId="{AEE50D00-DFB3-41AA-BA28-255CB438D7D1}" destId="{3A0689D5-024A-4AB0-89E5-A9E47D40E2F6}" srcOrd="2" destOrd="0" presId="urn:microsoft.com/office/officeart/2005/8/layout/vList2"/>
    <dgm:cxn modelId="{24D7F2E5-8AEF-438E-BEAF-894B3B7E3D1E}" type="presParOf" srcId="{AEE50D00-DFB3-41AA-BA28-255CB438D7D1}" destId="{8925417F-8CA6-4A15-AFB9-5C829900829C}" srcOrd="3" destOrd="0" presId="urn:microsoft.com/office/officeart/2005/8/layout/vList2"/>
    <dgm:cxn modelId="{A4F7AE44-9446-4893-B3DC-0F772476DE5A}" type="presParOf" srcId="{AEE50D00-DFB3-41AA-BA28-255CB438D7D1}" destId="{62B148EA-10C7-4642-83BC-916F68EA8F97}" srcOrd="4" destOrd="0" presId="urn:microsoft.com/office/officeart/2005/8/layout/vList2"/>
    <dgm:cxn modelId="{45D0D392-2833-410F-A14E-C0FBC294B769}" type="presParOf" srcId="{AEE50D00-DFB3-41AA-BA28-255CB438D7D1}" destId="{5CB749F9-5AA9-499B-A6D2-70B05E7ADC44}" srcOrd="5" destOrd="0" presId="urn:microsoft.com/office/officeart/2005/8/layout/vList2"/>
    <dgm:cxn modelId="{A839BBB5-C2E2-4D48-962E-9CA1C18305CC}" type="presParOf" srcId="{AEE50D00-DFB3-41AA-BA28-255CB438D7D1}" destId="{9EA3C4C4-30A7-4EAD-91C3-1784B8DB3D9B}" srcOrd="6" destOrd="0" presId="urn:microsoft.com/office/officeart/2005/8/layout/vList2"/>
    <dgm:cxn modelId="{5116104C-542D-43D0-8307-6216641C0B8A}" type="presParOf" srcId="{AEE50D00-DFB3-41AA-BA28-255CB438D7D1}" destId="{EA1EE450-B578-453C-9355-C3A5E91C52CF}" srcOrd="7" destOrd="0" presId="urn:microsoft.com/office/officeart/2005/8/layout/vList2"/>
    <dgm:cxn modelId="{7763233F-047B-4F6D-91E9-AC6470DB81DF}" type="presParOf" srcId="{AEE50D00-DFB3-41AA-BA28-255CB438D7D1}" destId="{B69E6D44-51A2-498E-B3A6-C43EA5A976BE}" srcOrd="8" destOrd="0" presId="urn:microsoft.com/office/officeart/2005/8/layout/vList2"/>
    <dgm:cxn modelId="{D9AEB57B-18B7-4B6D-A04E-C7F727DD47AA}" type="presParOf" srcId="{AEE50D00-DFB3-41AA-BA28-255CB438D7D1}" destId="{9A35C974-28DB-470C-B071-8EBD85D29156}" srcOrd="9" destOrd="0" presId="urn:microsoft.com/office/officeart/2005/8/layout/vList2"/>
    <dgm:cxn modelId="{A751E191-8EED-42AB-BE6A-A1491D9402FE}" type="presParOf" srcId="{AEE50D00-DFB3-41AA-BA28-255CB438D7D1}" destId="{2A07567F-5A77-47EC-80B1-1FE08342189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B79A9-EDAD-43FD-A512-74DB61FF3427}">
      <dsp:nvSpPr>
        <dsp:cNvPr id="0" name=""/>
        <dsp:cNvSpPr/>
      </dsp:nvSpPr>
      <dsp:spPr>
        <a:xfrm>
          <a:off x="0" y="28412"/>
          <a:ext cx="7344794" cy="2131827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1" kern="12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Egzersiz 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Zor insanı nasıl tanımlarsınız?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200" kern="1200" dirty="0"/>
        </a:p>
      </dsp:txBody>
      <dsp:txXfrm>
        <a:off x="104067" y="132479"/>
        <a:ext cx="7136660" cy="19236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CED8A-7CB2-4905-A5C7-D261E41973DF}">
      <dsp:nvSpPr>
        <dsp:cNvPr id="0" name=""/>
        <dsp:cNvSpPr/>
      </dsp:nvSpPr>
      <dsp:spPr>
        <a:xfrm>
          <a:off x="0" y="97114"/>
          <a:ext cx="7584026" cy="127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smtClean="0"/>
            <a:t>Öncelikle bu soruya sizi ikna eden ve yönlendiren bir cevap bulmanız gerekiyor.</a:t>
          </a:r>
          <a:endParaRPr lang="tr-TR" sz="3300" kern="1200"/>
        </a:p>
      </dsp:txBody>
      <dsp:txXfrm>
        <a:off x="62198" y="159312"/>
        <a:ext cx="7459630" cy="11497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1084C-A3D6-45B9-AE6E-93EBC51226EE}">
      <dsp:nvSpPr>
        <dsp:cNvPr id="0" name=""/>
        <dsp:cNvSpPr/>
      </dsp:nvSpPr>
      <dsp:spPr>
        <a:xfrm>
          <a:off x="0" y="2542"/>
          <a:ext cx="7498080" cy="7518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>
              <a:latin typeface="Calibri" pitchFamily="34" charset="0"/>
              <a:cs typeface="Calibri" pitchFamily="34" charset="0"/>
            </a:rPr>
            <a:t>İlişkiyi çözümlemek ve anlamak gerekiyor</a:t>
          </a:r>
          <a:endParaRPr lang="tr-TR" sz="3200" kern="1200" dirty="0">
            <a:latin typeface="Calibri" pitchFamily="34" charset="0"/>
            <a:cs typeface="Calibri" pitchFamily="34" charset="0"/>
          </a:endParaRPr>
        </a:p>
      </dsp:txBody>
      <dsp:txXfrm>
        <a:off x="36703" y="39245"/>
        <a:ext cx="7424674" cy="678452"/>
      </dsp:txXfrm>
    </dsp:sp>
    <dsp:sp modelId="{A96AEB08-8904-420A-ACFF-DB9D88DAF0E8}">
      <dsp:nvSpPr>
        <dsp:cNvPr id="0" name=""/>
        <dsp:cNvSpPr/>
      </dsp:nvSpPr>
      <dsp:spPr>
        <a:xfrm>
          <a:off x="0" y="754400"/>
          <a:ext cx="7498080" cy="2136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064" tIns="40640" rIns="227584" bIns="40640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3200" kern="1200" dirty="0" smtClean="0">
              <a:latin typeface="Calibri" pitchFamily="34" charset="0"/>
              <a:cs typeface="Calibri" pitchFamily="34" charset="0"/>
            </a:rPr>
            <a:t>Onun davranışları</a:t>
          </a:r>
          <a:endParaRPr lang="tr-TR" sz="3200" kern="1200" dirty="0">
            <a:latin typeface="Calibri" pitchFamily="34" charset="0"/>
            <a:cs typeface="Calibri" pitchFamily="34" charset="0"/>
          </a:endParaRP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3200" kern="1200" dirty="0" smtClean="0">
              <a:latin typeface="Calibri" pitchFamily="34" charset="0"/>
              <a:cs typeface="Calibri" pitchFamily="34" charset="0"/>
            </a:rPr>
            <a:t>Kendi davranışlarımız </a:t>
          </a:r>
          <a:endParaRPr lang="tr-TR" sz="3200" kern="1200" dirty="0">
            <a:latin typeface="Calibri" pitchFamily="34" charset="0"/>
            <a:cs typeface="Calibri" pitchFamily="34" charset="0"/>
          </a:endParaRP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3200" kern="1200" dirty="0" smtClean="0">
              <a:latin typeface="Calibri" pitchFamily="34" charset="0"/>
              <a:cs typeface="Calibri" pitchFamily="34" charset="0"/>
            </a:rPr>
            <a:t>Yaşanan duygular </a:t>
          </a:r>
          <a:endParaRPr lang="tr-TR" sz="3200" kern="1200" dirty="0">
            <a:latin typeface="Calibri" pitchFamily="34" charset="0"/>
            <a:cs typeface="Calibri" pitchFamily="34" charset="0"/>
          </a:endParaRP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3200" kern="1200" dirty="0" smtClean="0">
              <a:latin typeface="Calibri" pitchFamily="34" charset="0"/>
              <a:cs typeface="Calibri" pitchFamily="34" charset="0"/>
            </a:rPr>
            <a:t>Tepkiler</a:t>
          </a:r>
          <a:endParaRPr lang="tr-TR" sz="3200" kern="1200" dirty="0">
            <a:latin typeface="Calibri" pitchFamily="34" charset="0"/>
            <a:cs typeface="Calibri" pitchFamily="34" charset="0"/>
          </a:endParaRPr>
        </a:p>
      </dsp:txBody>
      <dsp:txXfrm>
        <a:off x="0" y="754400"/>
        <a:ext cx="7498080" cy="21363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0A996-DD60-4673-89EE-380CD570345B}">
      <dsp:nvSpPr>
        <dsp:cNvPr id="0" name=""/>
        <dsp:cNvSpPr/>
      </dsp:nvSpPr>
      <dsp:spPr>
        <a:xfrm>
          <a:off x="0" y="1703"/>
          <a:ext cx="7128792" cy="11043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Meydan okumayın.</a:t>
          </a:r>
          <a:endParaRPr lang="tr-TR" sz="2800" kern="1200" dirty="0"/>
        </a:p>
      </dsp:txBody>
      <dsp:txXfrm>
        <a:off x="53911" y="55614"/>
        <a:ext cx="7020970" cy="996546"/>
      </dsp:txXfrm>
    </dsp:sp>
    <dsp:sp modelId="{3A0689D5-024A-4AB0-89E5-A9E47D40E2F6}">
      <dsp:nvSpPr>
        <dsp:cNvPr id="0" name=""/>
        <dsp:cNvSpPr/>
      </dsp:nvSpPr>
      <dsp:spPr>
        <a:xfrm>
          <a:off x="0" y="1118854"/>
          <a:ext cx="7128792" cy="10041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Rakipmiş izlenimi yaratmayın.</a:t>
          </a:r>
          <a:endParaRPr lang="tr-TR" sz="2800" kern="1200" dirty="0"/>
        </a:p>
      </dsp:txBody>
      <dsp:txXfrm>
        <a:off x="49021" y="1167875"/>
        <a:ext cx="7030750" cy="906157"/>
      </dsp:txXfrm>
    </dsp:sp>
    <dsp:sp modelId="{62B148EA-10C7-4642-83BC-916F68EA8F97}">
      <dsp:nvSpPr>
        <dsp:cNvPr id="0" name=""/>
        <dsp:cNvSpPr/>
      </dsp:nvSpPr>
      <dsp:spPr>
        <a:xfrm>
          <a:off x="0" y="2135837"/>
          <a:ext cx="7128792" cy="10041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Savunmacı bir tavra girmeyin.</a:t>
          </a:r>
          <a:endParaRPr lang="tr-TR" sz="2800" kern="1200" dirty="0"/>
        </a:p>
      </dsp:txBody>
      <dsp:txXfrm>
        <a:off x="49021" y="2184858"/>
        <a:ext cx="7030750" cy="906157"/>
      </dsp:txXfrm>
    </dsp:sp>
    <dsp:sp modelId="{9EA3C4C4-30A7-4EAD-91C3-1784B8DB3D9B}">
      <dsp:nvSpPr>
        <dsp:cNvPr id="0" name=""/>
        <dsp:cNvSpPr/>
      </dsp:nvSpPr>
      <dsp:spPr>
        <a:xfrm>
          <a:off x="0" y="3152819"/>
          <a:ext cx="7128792" cy="10041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Eleştirinizi onu rahatsız etmeyecek biçimde yapın.</a:t>
          </a:r>
          <a:endParaRPr lang="tr-TR" sz="2800" kern="1200" dirty="0"/>
        </a:p>
      </dsp:txBody>
      <dsp:txXfrm>
        <a:off x="49021" y="3201840"/>
        <a:ext cx="7030750" cy="906157"/>
      </dsp:txXfrm>
    </dsp:sp>
    <dsp:sp modelId="{B69E6D44-51A2-498E-B3A6-C43EA5A976BE}">
      <dsp:nvSpPr>
        <dsp:cNvPr id="0" name=""/>
        <dsp:cNvSpPr/>
      </dsp:nvSpPr>
      <dsp:spPr>
        <a:xfrm>
          <a:off x="0" y="4169802"/>
          <a:ext cx="7128792" cy="10041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Onda aşağılandığı, küçümsendiği ve önemsenmediği duyguları yaratmaktan kaçının.</a:t>
          </a:r>
          <a:endParaRPr lang="tr-TR" sz="2800" kern="1200" dirty="0"/>
        </a:p>
      </dsp:txBody>
      <dsp:txXfrm>
        <a:off x="49021" y="4218823"/>
        <a:ext cx="7030750" cy="906157"/>
      </dsp:txXfrm>
    </dsp:sp>
    <dsp:sp modelId="{2A07567F-5A77-47EC-80B1-1FE083421895}">
      <dsp:nvSpPr>
        <dsp:cNvPr id="0" name=""/>
        <dsp:cNvSpPr/>
      </dsp:nvSpPr>
      <dsp:spPr>
        <a:xfrm>
          <a:off x="0" y="5186785"/>
          <a:ext cx="7128792" cy="10041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Takdir edilmesi gereken bir şey yaptığında abartıya kaçmadan onu övün.</a:t>
          </a:r>
          <a:endParaRPr lang="tr-TR" sz="2800" kern="1200" dirty="0"/>
        </a:p>
      </dsp:txBody>
      <dsp:txXfrm>
        <a:off x="49021" y="5235806"/>
        <a:ext cx="7030750" cy="906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76C68-B4B4-459E-8948-B2B104191D15}" type="datetimeFigureOut">
              <a:rPr lang="tr-TR" smtClean="0"/>
              <a:t>16.04.2024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D7FEC-C42D-49CE-BD4C-27571A47AD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8457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5B82E-73AA-437C-9B57-BB12C8B532A2}" type="slidenum">
              <a:rPr lang="tr-TR" smtClean="0"/>
              <a:t>53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374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şlık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Alt Başlık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16.04.2024</a:t>
            </a:fld>
            <a:endParaRPr lang="tr-TR"/>
          </a:p>
        </p:txBody>
      </p:sp>
      <p:sp>
        <p:nvSpPr>
          <p:cNvPr id="20" name="Altbilgi Yer Tutucusu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>
              <a:latin typeface="Calibri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16.04.2024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16.04.2024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UKIJ Inchike"/>
                <a:cs typeface="UKIJ Inchike"/>
              </a:defRPr>
            </a:lvl1pPr>
          </a:lstStyle>
          <a:p>
            <a:pPr marL="33403">
              <a:spcBef>
                <a:spcPts val="88"/>
              </a:spcBef>
            </a:pPr>
            <a:fld id="{81D60167-4931-47E6-BA6A-407CBD079E47}" type="slidenum">
              <a:rPr lang="tr-TR" spc="-9" smtClean="0"/>
              <a:pPr marL="33403">
                <a:spcBef>
                  <a:spcPts val="88"/>
                </a:spcBef>
              </a:pPr>
              <a:t>‹#›</a:t>
            </a:fld>
            <a:r>
              <a:rPr lang="tr-TR" spc="-9" smtClean="0"/>
              <a:t>/92</a:t>
            </a:r>
            <a:endParaRPr lang="tr-TR" spc="-9" dirty="0"/>
          </a:p>
        </p:txBody>
      </p:sp>
    </p:spTree>
    <p:extLst>
      <p:ext uri="{BB962C8B-B14F-4D97-AF65-F5344CB8AC3E}">
        <p14:creationId xmlns:p14="http://schemas.microsoft.com/office/powerpoint/2010/main" val="759587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888888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UKIJ Inchike"/>
                <a:cs typeface="UKIJ Inchike"/>
              </a:defRPr>
            </a:lvl1pPr>
          </a:lstStyle>
          <a:p>
            <a:pPr marL="33403">
              <a:spcBef>
                <a:spcPts val="88"/>
              </a:spcBef>
            </a:pPr>
            <a:fld id="{81D60167-4931-47E6-BA6A-407CBD079E47}" type="slidenum">
              <a:rPr lang="tr-TR" spc="-9" smtClean="0"/>
              <a:pPr marL="33403">
                <a:spcBef>
                  <a:spcPts val="88"/>
                </a:spcBef>
              </a:pPr>
              <a:t>‹#›</a:t>
            </a:fld>
            <a:r>
              <a:rPr lang="tr-TR" spc="-9" smtClean="0"/>
              <a:t>/92</a:t>
            </a:r>
            <a:endParaRPr lang="tr-TR" spc="-9" dirty="0"/>
          </a:p>
        </p:txBody>
      </p:sp>
    </p:spTree>
    <p:extLst>
      <p:ext uri="{BB962C8B-B14F-4D97-AF65-F5344CB8AC3E}">
        <p14:creationId xmlns:p14="http://schemas.microsoft.com/office/powerpoint/2010/main" val="3453670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16.04.2024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>
              <a:latin typeface="Calibri" pitchFamily="34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16.04.2024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>
              <a:latin typeface="Calibri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>
              <a:latin typeface="Calibri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16.04.2024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16.04.2024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16.04.2024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>
              <a:latin typeface="Calibri" pitchFamily="34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16.04.2024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6" name="Dikdörtgen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16.04.2024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16.04.2024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Akış Çizelgesi: İşlem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>
              <a:latin typeface="Calibri" pitchFamily="34" charset="0"/>
            </a:endParaRPr>
          </a:p>
        </p:txBody>
      </p:sp>
      <p:sp>
        <p:nvSpPr>
          <p:cNvPr id="10" name="Akış Çizelgesi: İşlem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>
              <a:latin typeface="Calibri" pitchFamily="34" charset="0"/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s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>
              <a:latin typeface="Calibri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>
              <a:latin typeface="Calibri" pitchFamily="34" charset="0"/>
            </a:endParaRPr>
          </a:p>
        </p:txBody>
      </p:sp>
      <p:sp>
        <p:nvSpPr>
          <p:cNvPr id="11" name="Halk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>
              <a:latin typeface="Calibri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>
              <a:latin typeface="Calibri" pitchFamily="34" charset="0"/>
            </a:endParaRPr>
          </a:p>
        </p:txBody>
      </p:sp>
      <p:sp>
        <p:nvSpPr>
          <p:cNvPr id="5" name="Başlık Yer Tutucu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dirty="0" smtClean="0"/>
              <a:t>Asıl başlık stili için tıklatın</a:t>
            </a:r>
            <a:endParaRPr kumimoji="0" lang="en-US" dirty="0"/>
          </a:p>
        </p:txBody>
      </p:sp>
      <p:sp>
        <p:nvSpPr>
          <p:cNvPr id="9" name="Metin Yer Tutucus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dirty="0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dirty="0" smtClean="0"/>
              <a:t>İkinci düzey</a:t>
            </a:r>
          </a:p>
          <a:p>
            <a:pPr lvl="2" eaLnBrk="1" latinLnBrk="0" hangingPunct="1"/>
            <a:r>
              <a:rPr kumimoji="0" lang="tr-TR" dirty="0" smtClean="0"/>
              <a:t>Üçüncü düzey</a:t>
            </a:r>
          </a:p>
          <a:p>
            <a:pPr lvl="3" eaLnBrk="1" latinLnBrk="0" hangingPunct="1"/>
            <a:r>
              <a:rPr kumimoji="0" lang="tr-TR" dirty="0" smtClean="0"/>
              <a:t>Dördüncü düzey</a:t>
            </a:r>
          </a:p>
          <a:p>
            <a:pPr lvl="4" eaLnBrk="1" latinLnBrk="0" hangingPunct="1"/>
            <a:r>
              <a:rPr kumimoji="0" lang="tr-TR" dirty="0" smtClean="0"/>
              <a:t>Beşinci düzey</a:t>
            </a:r>
            <a:endParaRPr kumimoji="0" lang="en-US" dirty="0"/>
          </a:p>
        </p:txBody>
      </p:sp>
      <p:sp>
        <p:nvSpPr>
          <p:cNvPr id="24" name="Veri Yer Tutucus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Calibri" pitchFamily="34" charset="0"/>
              </a:defRPr>
            </a:lvl1pPr>
            <a:extLst/>
          </a:lstStyle>
          <a:p>
            <a:fld id="{A23720DD-5B6D-40BF-8493-A6B52D484E6B}" type="datetimeFigureOut">
              <a:rPr lang="tr-TR" smtClean="0"/>
              <a:pPr/>
              <a:t>16.04.2024</a:t>
            </a:fld>
            <a:endParaRPr lang="tr-TR" dirty="0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Calibri" pitchFamily="34" charset="0"/>
              </a:defRPr>
            </a:lvl1pPr>
            <a:extLst/>
          </a:lstStyle>
          <a:p>
            <a:endParaRPr lang="tr-TR" dirty="0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Calibri" pitchFamily="34" charset="0"/>
              </a:defRPr>
            </a:lvl1pPr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5" name="Dikdörtgen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Calibri" pitchFamily="34" charset="0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aluk%20Levent%20&amp;%20Ceylan%20Ertem%20-%20G&#246;n&#252;l%20&#199;alamazsan%20A&#351;k&#305;n%20Saz&#305;n&#305;%20-%20Trim%20-%20Trim%20-%20Trim.mp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916195" y="2055907"/>
            <a:ext cx="5727162" cy="565241"/>
          </a:xfrm>
          <a:prstGeom prst="rect">
            <a:avLst/>
          </a:prstGeom>
        </p:spPr>
        <p:txBody>
          <a:bodyPr vert="horz" wrap="square" lIns="0" tIns="11134" rIns="0" bIns="0" rtlCol="0">
            <a:spAutoFit/>
          </a:bodyPr>
          <a:lstStyle/>
          <a:p>
            <a:pPr marL="11134">
              <a:spcBef>
                <a:spcPts val="88"/>
              </a:spcBef>
            </a:pPr>
            <a:r>
              <a:rPr sz="3600" b="1" dirty="0">
                <a:latin typeface="Calibri" pitchFamily="34" charset="0"/>
                <a:cs typeface="Calibri" pitchFamily="34" charset="0"/>
              </a:rPr>
              <a:t>Zor</a:t>
            </a:r>
            <a:r>
              <a:rPr sz="3600" b="1" spc="-31" dirty="0">
                <a:latin typeface="Calibri" pitchFamily="34" charset="0"/>
                <a:cs typeface="Calibri" pitchFamily="34" charset="0"/>
              </a:rPr>
              <a:t> </a:t>
            </a:r>
            <a:r>
              <a:rPr sz="3600" b="1" dirty="0">
                <a:latin typeface="Calibri" pitchFamily="34" charset="0"/>
                <a:cs typeface="Calibri" pitchFamily="34" charset="0"/>
              </a:rPr>
              <a:t>İnsanlarla</a:t>
            </a:r>
            <a:r>
              <a:rPr sz="3600" b="1" spc="-48" dirty="0">
                <a:latin typeface="Calibri" pitchFamily="34" charset="0"/>
                <a:cs typeface="Calibri" pitchFamily="34" charset="0"/>
              </a:rPr>
              <a:t> </a:t>
            </a:r>
            <a:r>
              <a:rPr sz="3600" b="1" dirty="0">
                <a:latin typeface="Calibri" pitchFamily="34" charset="0"/>
                <a:cs typeface="Calibri" pitchFamily="34" charset="0"/>
              </a:rPr>
              <a:t>Baş</a:t>
            </a:r>
            <a:r>
              <a:rPr sz="3600" b="1" spc="-31" dirty="0">
                <a:latin typeface="Calibri" pitchFamily="34" charset="0"/>
                <a:cs typeface="Calibri" pitchFamily="34" charset="0"/>
              </a:rPr>
              <a:t> </a:t>
            </a:r>
            <a:r>
              <a:rPr sz="3600" b="1" spc="-9" dirty="0">
                <a:latin typeface="Calibri" pitchFamily="34" charset="0"/>
                <a:cs typeface="Calibri" pitchFamily="34" charset="0"/>
              </a:rPr>
              <a:t>Edebilme</a:t>
            </a:r>
            <a:endParaRPr sz="3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4" descr="MCj0437797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3933056"/>
            <a:ext cx="1584176" cy="154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28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35608" y="594295"/>
            <a:ext cx="7498080" cy="503685"/>
          </a:xfrm>
          <a:prstGeom prst="rect">
            <a:avLst/>
          </a:prstGeom>
        </p:spPr>
        <p:txBody>
          <a:bodyPr vert="horz" wrap="square" lIns="0" tIns="11134" rIns="0" bIns="0" rtlCol="0">
            <a:spAutoFit/>
          </a:bodyPr>
          <a:lstStyle/>
          <a:p>
            <a:pPr marL="11134" algn="ctr">
              <a:spcBef>
                <a:spcPts val="88"/>
              </a:spcBef>
            </a:pPr>
            <a:r>
              <a:rPr sz="3200" b="1" dirty="0">
                <a:solidFill>
                  <a:srgbClr val="C00000"/>
                </a:solidFill>
                <a:effectLst/>
                <a:uFill>
                  <a:solidFill>
                    <a:srgbClr val="F25A99"/>
                  </a:solidFill>
                </a:uFill>
                <a:latin typeface="Calibri" pitchFamily="34" charset="0"/>
                <a:cs typeface="Calibri" pitchFamily="34" charset="0"/>
              </a:rPr>
              <a:t>Bakış</a:t>
            </a:r>
            <a:r>
              <a:rPr sz="3200" b="1" spc="-48" dirty="0">
                <a:solidFill>
                  <a:srgbClr val="C00000"/>
                </a:solidFill>
                <a:effectLst/>
                <a:uFill>
                  <a:solidFill>
                    <a:srgbClr val="F25A99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sz="3200" b="1" dirty="0">
                <a:solidFill>
                  <a:srgbClr val="C00000"/>
                </a:solidFill>
                <a:effectLst/>
                <a:uFill>
                  <a:solidFill>
                    <a:srgbClr val="F25A99"/>
                  </a:solidFill>
                </a:uFill>
                <a:latin typeface="Calibri" pitchFamily="34" charset="0"/>
                <a:cs typeface="Calibri" pitchFamily="34" charset="0"/>
              </a:rPr>
              <a:t>Açınızı</a:t>
            </a:r>
            <a:r>
              <a:rPr sz="3200" b="1" spc="-61" dirty="0">
                <a:solidFill>
                  <a:srgbClr val="C00000"/>
                </a:solidFill>
                <a:effectLst/>
                <a:uFill>
                  <a:solidFill>
                    <a:srgbClr val="F25A99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sz="3200" b="1" dirty="0">
                <a:solidFill>
                  <a:srgbClr val="C00000"/>
                </a:solidFill>
                <a:effectLst/>
                <a:uFill>
                  <a:solidFill>
                    <a:srgbClr val="F25A99"/>
                  </a:solidFill>
                </a:uFill>
                <a:latin typeface="Calibri" pitchFamily="34" charset="0"/>
                <a:cs typeface="Calibri" pitchFamily="34" charset="0"/>
              </a:rPr>
              <a:t>Gözden</a:t>
            </a:r>
            <a:r>
              <a:rPr sz="3200" b="1" spc="-70" dirty="0">
                <a:solidFill>
                  <a:srgbClr val="C00000"/>
                </a:solidFill>
                <a:effectLst/>
                <a:uFill>
                  <a:solidFill>
                    <a:srgbClr val="F25A99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sz="3200" b="1" spc="-9" dirty="0">
                <a:solidFill>
                  <a:srgbClr val="C00000"/>
                </a:solidFill>
                <a:effectLst/>
                <a:uFill>
                  <a:solidFill>
                    <a:srgbClr val="F25A99"/>
                  </a:solidFill>
                </a:uFill>
                <a:latin typeface="Calibri" pitchFamily="34" charset="0"/>
                <a:cs typeface="Calibri" pitchFamily="34" charset="0"/>
              </a:rPr>
              <a:t>Geçirin</a:t>
            </a:r>
            <a:endParaRPr sz="3200" dirty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/>
          <a:lstStyle/>
          <a:p>
            <a:r>
              <a:rPr lang="tr-TR" dirty="0">
                <a:latin typeface="Calibri" pitchFamily="34" charset="0"/>
                <a:cs typeface="Calibri" pitchFamily="34" charset="0"/>
              </a:rPr>
              <a:t>Geçimsiz</a:t>
            </a:r>
            <a:r>
              <a:rPr lang="tr-TR" spc="-83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latin typeface="Calibri" pitchFamily="34" charset="0"/>
                <a:cs typeface="Calibri" pitchFamily="34" charset="0"/>
              </a:rPr>
              <a:t>insanlarla</a:t>
            </a:r>
            <a:r>
              <a:rPr lang="tr-TR" spc="-123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pc="-9" dirty="0">
                <a:latin typeface="Calibri" pitchFamily="34" charset="0"/>
                <a:cs typeface="Calibri" pitchFamily="34" charset="0"/>
              </a:rPr>
              <a:t>geçinmeye </a:t>
            </a:r>
            <a:r>
              <a:rPr lang="tr-TR" dirty="0">
                <a:latin typeface="Calibri" pitchFamily="34" charset="0"/>
                <a:cs typeface="Calibri" pitchFamily="34" charset="0"/>
              </a:rPr>
              <a:t>çalışırken</a:t>
            </a:r>
            <a:r>
              <a:rPr lang="tr-TR" spc="-75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latin typeface="Calibri" pitchFamily="34" charset="0"/>
                <a:cs typeface="Calibri" pitchFamily="34" charset="0"/>
              </a:rPr>
              <a:t>ilk</a:t>
            </a:r>
            <a:r>
              <a:rPr lang="tr-TR" spc="-79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latin typeface="Calibri" pitchFamily="34" charset="0"/>
                <a:cs typeface="Calibri" pitchFamily="34" charset="0"/>
              </a:rPr>
              <a:t>yapılması</a:t>
            </a:r>
            <a:r>
              <a:rPr lang="tr-TR" spc="-79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pc="-9" dirty="0">
                <a:latin typeface="Calibri" pitchFamily="34" charset="0"/>
                <a:cs typeface="Calibri" pitchFamily="34" charset="0"/>
              </a:rPr>
              <a:t>gereken</a:t>
            </a:r>
            <a:endParaRPr lang="tr-TR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640"/>
              </a:spcBef>
            </a:pPr>
            <a:r>
              <a:rPr lang="tr-TR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İlişkiler</a:t>
            </a:r>
            <a:r>
              <a:rPr lang="tr-TR" spc="-53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ile</a:t>
            </a:r>
            <a:r>
              <a:rPr lang="tr-TR" spc="-6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ilgili</a:t>
            </a:r>
            <a:r>
              <a:rPr lang="tr-TR" spc="-66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genel</a:t>
            </a:r>
            <a:r>
              <a:rPr lang="tr-TR" spc="-66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bakış</a:t>
            </a:r>
            <a:r>
              <a:rPr lang="tr-TR" spc="-6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pc="-9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açınız nasıl?</a:t>
            </a:r>
            <a:endParaRPr lang="tr-TR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endParaRPr lang="tr-TR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1134" rIns="0" bIns="0" rtlCol="0">
            <a:spAutoFit/>
          </a:bodyPr>
          <a:lstStyle/>
          <a:p>
            <a:pPr marL="33403">
              <a:spcBef>
                <a:spcPts val="88"/>
              </a:spcBef>
            </a:pPr>
            <a:fld id="{81D60167-4931-47E6-BA6A-407CBD079E47}" type="slidenum">
              <a:rPr spc="-9" dirty="0"/>
              <a:pPr marL="33403">
                <a:spcBef>
                  <a:spcPts val="88"/>
                </a:spcBef>
              </a:pPr>
              <a:t>10</a:t>
            </a:fld>
            <a:r>
              <a:rPr spc="-9" dirty="0"/>
              <a:t>/92</a:t>
            </a:r>
          </a:p>
        </p:txBody>
      </p:sp>
    </p:spTree>
    <p:extLst>
      <p:ext uri="{BB962C8B-B14F-4D97-AF65-F5344CB8AC3E}">
        <p14:creationId xmlns:p14="http://schemas.microsoft.com/office/powerpoint/2010/main" val="233691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6061419"/>
              </p:ext>
            </p:extLst>
          </p:nvPr>
        </p:nvGraphicFramePr>
        <p:xfrm>
          <a:off x="1115616" y="3140968"/>
          <a:ext cx="7584026" cy="1468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1134" rIns="0" bIns="0" rtlCol="0">
            <a:spAutoFit/>
          </a:bodyPr>
          <a:lstStyle/>
          <a:p>
            <a:pPr marL="33403">
              <a:spcBef>
                <a:spcPts val="88"/>
              </a:spcBef>
            </a:pPr>
            <a:fld id="{81D60167-4931-47E6-BA6A-407CBD079E47}" type="slidenum">
              <a:rPr spc="-9" dirty="0"/>
              <a:pPr marL="33403">
                <a:spcBef>
                  <a:spcPts val="88"/>
                </a:spcBef>
              </a:pPr>
              <a:t>11</a:t>
            </a:fld>
            <a:r>
              <a:rPr spc="-9" dirty="0"/>
              <a:t>/92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15616" y="980728"/>
            <a:ext cx="7344816" cy="1784036"/>
          </a:xfrm>
          <a:prstGeom prst="rect">
            <a:avLst/>
          </a:prstGeom>
        </p:spPr>
        <p:txBody>
          <a:bodyPr vert="horz" wrap="square" lIns="0" tIns="11134" rIns="0" bIns="0" rtlCol="0">
            <a:spAutoFit/>
          </a:bodyPr>
          <a:lstStyle/>
          <a:p>
            <a:pPr marL="10578" marR="4453">
              <a:lnSpc>
                <a:spcPct val="120000"/>
              </a:lnSpc>
              <a:spcBef>
                <a:spcPts val="88"/>
              </a:spcBef>
            </a:pPr>
            <a:r>
              <a:rPr sz="2800" dirty="0" smtClean="0">
                <a:latin typeface="Comic Sans MS"/>
                <a:cs typeface="Comic Sans MS"/>
              </a:rPr>
              <a:t>“</a:t>
            </a:r>
            <a:r>
              <a:rPr lang="tr-TR" sz="3200" dirty="0" smtClean="0">
                <a:latin typeface="Calibri" pitchFamily="34" charset="0"/>
                <a:cs typeface="Calibri" pitchFamily="34" charset="0"/>
              </a:rPr>
              <a:t>Ben</a:t>
            </a:r>
            <a:r>
              <a:rPr lang="tr-TR" sz="3200" spc="-53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3200" dirty="0" smtClean="0">
                <a:latin typeface="Calibri" pitchFamily="34" charset="0"/>
                <a:cs typeface="Calibri" pitchFamily="34" charset="0"/>
              </a:rPr>
              <a:t>neden</a:t>
            </a:r>
            <a:r>
              <a:rPr lang="tr-TR" sz="3200" spc="-83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3200" dirty="0" smtClean="0">
                <a:latin typeface="Calibri" pitchFamily="34" charset="0"/>
                <a:cs typeface="Calibri" pitchFamily="34" charset="0"/>
              </a:rPr>
              <a:t>geçinmesi</a:t>
            </a:r>
            <a:r>
              <a:rPr lang="tr-TR" sz="3200" spc="-44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3200" dirty="0" smtClean="0">
                <a:latin typeface="Calibri" pitchFamily="34" charset="0"/>
                <a:cs typeface="Calibri" pitchFamily="34" charset="0"/>
              </a:rPr>
              <a:t>zor</a:t>
            </a:r>
            <a:r>
              <a:rPr lang="tr-TR" sz="3200" spc="-57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3200" dirty="0" smtClean="0">
                <a:latin typeface="Calibri" pitchFamily="34" charset="0"/>
                <a:cs typeface="Calibri" pitchFamily="34" charset="0"/>
              </a:rPr>
              <a:t>olan</a:t>
            </a:r>
            <a:r>
              <a:rPr lang="tr-TR" sz="3200" spc="-53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3200" dirty="0" smtClean="0">
                <a:latin typeface="Calibri" pitchFamily="34" charset="0"/>
                <a:cs typeface="Calibri" pitchFamily="34" charset="0"/>
              </a:rPr>
              <a:t>insan</a:t>
            </a:r>
            <a:r>
              <a:rPr lang="tr-TR" sz="3200" spc="-7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3200" spc="-18" dirty="0" smtClean="0">
                <a:latin typeface="Calibri" pitchFamily="34" charset="0"/>
                <a:cs typeface="Calibri" pitchFamily="34" charset="0"/>
              </a:rPr>
              <a:t>için </a:t>
            </a:r>
            <a:r>
              <a:rPr lang="tr-TR" sz="3200" dirty="0" smtClean="0">
                <a:latin typeface="Calibri" pitchFamily="34" charset="0"/>
                <a:cs typeface="Calibri" pitchFamily="34" charset="0"/>
              </a:rPr>
              <a:t>perişan</a:t>
            </a:r>
            <a:r>
              <a:rPr lang="tr-TR" sz="3200" spc="-66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3200" dirty="0" smtClean="0">
                <a:latin typeface="Calibri" pitchFamily="34" charset="0"/>
                <a:cs typeface="Calibri" pitchFamily="34" charset="0"/>
              </a:rPr>
              <a:t>olacağım</a:t>
            </a:r>
            <a:r>
              <a:rPr lang="tr-TR" sz="3200" spc="-44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3200" dirty="0" smtClean="0">
                <a:latin typeface="Calibri" pitchFamily="34" charset="0"/>
                <a:cs typeface="Calibri" pitchFamily="34" charset="0"/>
              </a:rPr>
              <a:t>yetmiyor</a:t>
            </a:r>
            <a:r>
              <a:rPr lang="tr-TR" sz="3200" spc="-53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3200" dirty="0" smtClean="0">
                <a:latin typeface="Calibri" pitchFamily="34" charset="0"/>
                <a:cs typeface="Calibri" pitchFamily="34" charset="0"/>
              </a:rPr>
              <a:t>gibi</a:t>
            </a:r>
            <a:r>
              <a:rPr lang="tr-TR" sz="3200" spc="-7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3200" dirty="0" smtClean="0">
                <a:latin typeface="Calibri" pitchFamily="34" charset="0"/>
                <a:cs typeface="Calibri" pitchFamily="34" charset="0"/>
              </a:rPr>
              <a:t>bir</a:t>
            </a:r>
            <a:r>
              <a:rPr lang="tr-TR" sz="3200" spc="-7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3200" spc="-22" dirty="0" smtClean="0">
                <a:latin typeface="Calibri" pitchFamily="34" charset="0"/>
                <a:cs typeface="Calibri" pitchFamily="34" charset="0"/>
              </a:rPr>
              <a:t>de </a:t>
            </a:r>
            <a:r>
              <a:rPr lang="tr-TR" sz="3200" dirty="0" smtClean="0">
                <a:latin typeface="Calibri" pitchFamily="34" charset="0"/>
                <a:cs typeface="Calibri" pitchFamily="34" charset="0"/>
              </a:rPr>
              <a:t>sanatçı</a:t>
            </a:r>
            <a:r>
              <a:rPr lang="tr-TR" sz="3200" spc="-66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3200" spc="-9" dirty="0" smtClean="0">
                <a:latin typeface="Calibri" pitchFamily="34" charset="0"/>
                <a:cs typeface="Calibri" pitchFamily="34" charset="0"/>
              </a:rPr>
              <a:t>olacağım?”</a:t>
            </a:r>
            <a:endParaRPr lang="tr-TR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44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1115616" y="1268760"/>
            <a:ext cx="7498080" cy="4800600"/>
          </a:xfrm>
        </p:spPr>
        <p:txBody>
          <a:bodyPr/>
          <a:lstStyle/>
          <a:p>
            <a:r>
              <a:rPr lang="tr-T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“Neden</a:t>
            </a:r>
            <a:r>
              <a:rPr lang="tr-TR" spc="-11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alttan</a:t>
            </a:r>
            <a:r>
              <a:rPr lang="tr-TR" spc="-6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alan</a:t>
            </a:r>
            <a:r>
              <a:rPr lang="tr-TR" spc="-7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ben</a:t>
            </a:r>
            <a:r>
              <a:rPr lang="tr-TR" spc="-7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pc="-9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olayım</a:t>
            </a:r>
            <a:r>
              <a:rPr lang="tr-TR" spc="-9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”</a:t>
            </a:r>
          </a:p>
          <a:p>
            <a:r>
              <a:rPr lang="tr-TR" spc="-9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“Niye</a:t>
            </a:r>
            <a:r>
              <a:rPr lang="tr-TR" spc="-114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ben</a:t>
            </a:r>
            <a:r>
              <a:rPr lang="tr-TR" spc="-88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fedakarlıkta</a:t>
            </a:r>
            <a:r>
              <a:rPr lang="tr-TR" spc="-83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pc="-9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bulunayım” </a:t>
            </a:r>
            <a:endParaRPr lang="tr-TR" spc="-9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tr-T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Bundan</a:t>
            </a:r>
            <a:r>
              <a:rPr lang="tr-TR" spc="-26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böyle</a:t>
            </a:r>
            <a:r>
              <a:rPr lang="tr-TR" spc="-48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hep</a:t>
            </a:r>
            <a:r>
              <a:rPr lang="tr-TR" spc="-35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öyle</a:t>
            </a:r>
            <a:r>
              <a:rPr lang="tr-TR" spc="-3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pc="-9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davranır” </a:t>
            </a:r>
            <a:endParaRPr lang="tr-TR" spc="-9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tr-T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tr-TR" spc="-7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zaman</a:t>
            </a:r>
            <a:r>
              <a:rPr lang="tr-TR" spc="-57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haksız</a:t>
            </a:r>
            <a:r>
              <a:rPr lang="tr-TR" spc="-7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çıkan</a:t>
            </a:r>
            <a:r>
              <a:rPr lang="tr-TR" spc="-57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ben</a:t>
            </a:r>
            <a:r>
              <a:rPr lang="tr-TR" spc="-57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pc="-9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olurum</a:t>
            </a:r>
            <a:r>
              <a:rPr lang="tr-TR" spc="-9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”</a:t>
            </a:r>
          </a:p>
          <a:p>
            <a:pPr marL="82296" indent="0" algn="ctr">
              <a:buNone/>
            </a:pPr>
            <a:r>
              <a:rPr lang="tr-TR" b="1" dirty="0">
                <a:solidFill>
                  <a:srgbClr val="000000"/>
                </a:solidFill>
              </a:rPr>
              <a:t>Mağdur</a:t>
            </a:r>
            <a:r>
              <a:rPr lang="tr-TR" b="1" spc="-75" dirty="0">
                <a:solidFill>
                  <a:srgbClr val="000000"/>
                </a:solidFill>
              </a:rPr>
              <a:t> </a:t>
            </a:r>
            <a:r>
              <a:rPr lang="tr-TR" b="1" dirty="0">
                <a:solidFill>
                  <a:srgbClr val="000000"/>
                </a:solidFill>
              </a:rPr>
              <a:t>ve</a:t>
            </a:r>
            <a:r>
              <a:rPr lang="tr-TR" b="1" spc="-75" dirty="0">
                <a:solidFill>
                  <a:srgbClr val="000000"/>
                </a:solidFill>
              </a:rPr>
              <a:t> </a:t>
            </a:r>
            <a:r>
              <a:rPr lang="tr-TR" b="1" spc="-9" dirty="0">
                <a:solidFill>
                  <a:srgbClr val="000000"/>
                </a:solidFill>
              </a:rPr>
              <a:t>Haklı</a:t>
            </a:r>
            <a:endParaRPr lang="tr-T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1134" rIns="0" bIns="0" rtlCol="0">
            <a:spAutoFit/>
          </a:bodyPr>
          <a:lstStyle/>
          <a:p>
            <a:pPr marL="33403">
              <a:spcBef>
                <a:spcPts val="88"/>
              </a:spcBef>
            </a:pPr>
            <a:fld id="{81D60167-4931-47E6-BA6A-407CBD079E47}" type="slidenum">
              <a:rPr spc="-9" dirty="0"/>
              <a:pPr marL="33403">
                <a:spcBef>
                  <a:spcPts val="88"/>
                </a:spcBef>
              </a:pPr>
              <a:t>12</a:t>
            </a:fld>
            <a:r>
              <a:rPr spc="-9" dirty="0"/>
              <a:t>/92</a:t>
            </a:r>
          </a:p>
        </p:txBody>
      </p:sp>
    </p:spTree>
    <p:extLst>
      <p:ext uri="{BB962C8B-B14F-4D97-AF65-F5344CB8AC3E}">
        <p14:creationId xmlns:p14="http://schemas.microsoft.com/office/powerpoint/2010/main" val="71640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İyi</a:t>
            </a:r>
            <a:r>
              <a:rPr lang="tr-TR" sz="3200" b="1" spc="-22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tr-TR" sz="3200" b="1" spc="-9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Geçinme</a:t>
            </a:r>
            <a:endParaRPr lang="tr-TR" sz="3200" dirty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4800600"/>
          </a:xfrm>
        </p:spPr>
        <p:txBody>
          <a:bodyPr/>
          <a:lstStyle/>
          <a:p>
            <a:r>
              <a:rPr lang="tr-TR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Herkesle</a:t>
            </a:r>
            <a:r>
              <a:rPr lang="tr-TR" spc="-44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iyi</a:t>
            </a:r>
            <a:r>
              <a:rPr lang="tr-TR" spc="-18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geçinmek</a:t>
            </a:r>
            <a:r>
              <a:rPr lang="tr-TR" spc="-48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mümkün</a:t>
            </a:r>
            <a:r>
              <a:rPr lang="tr-TR" spc="-66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müdür</a:t>
            </a:r>
            <a:r>
              <a:rPr lang="tr-TR" spc="-53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? </a:t>
            </a:r>
          </a:p>
          <a:p>
            <a:r>
              <a:rPr lang="tr-TR" dirty="0" smtClean="0">
                <a:latin typeface="Calibri" pitchFamily="34" charset="0"/>
                <a:cs typeface="Calibri" pitchFamily="34" charset="0"/>
              </a:rPr>
              <a:t>Herkesle</a:t>
            </a:r>
            <a:r>
              <a:rPr lang="tr-TR" spc="-53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latin typeface="Calibri" pitchFamily="34" charset="0"/>
                <a:cs typeface="Calibri" pitchFamily="34" charset="0"/>
              </a:rPr>
              <a:t>iyi</a:t>
            </a:r>
            <a:r>
              <a:rPr lang="tr-TR" spc="-26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latin typeface="Calibri" pitchFamily="34" charset="0"/>
                <a:cs typeface="Calibri" pitchFamily="34" charset="0"/>
              </a:rPr>
              <a:t>geçinmek</a:t>
            </a:r>
            <a:r>
              <a:rPr lang="tr-TR" spc="-53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latin typeface="Calibri" pitchFamily="34" charset="0"/>
                <a:cs typeface="Calibri" pitchFamily="34" charset="0"/>
              </a:rPr>
              <a:t>zorunda</a:t>
            </a:r>
            <a:r>
              <a:rPr lang="tr-TR" spc="-48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mıyız</a:t>
            </a:r>
            <a:r>
              <a:rPr lang="tr-TR" spc="-44" dirty="0" smtClean="0">
                <a:latin typeface="Calibri" pitchFamily="34" charset="0"/>
                <a:cs typeface="Calibri" pitchFamily="34" charset="0"/>
              </a:rPr>
              <a:t>?</a:t>
            </a:r>
            <a:endParaRPr lang="tr-TR" dirty="0">
              <a:latin typeface="Calibri" pitchFamily="34" charset="0"/>
              <a:cs typeface="Calibri" pitchFamily="34" charset="0"/>
            </a:endParaRPr>
          </a:p>
          <a:p>
            <a:r>
              <a:rPr lang="tr-TR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Geçinememe</a:t>
            </a:r>
            <a:r>
              <a:rPr lang="tr-TR" spc="-53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tümüyle</a:t>
            </a:r>
            <a:r>
              <a:rPr lang="tr-TR" spc="-26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pc="-9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geçimsiz </a:t>
            </a:r>
            <a:r>
              <a:rPr lang="tr-TR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insandan</a:t>
            </a:r>
            <a:r>
              <a:rPr lang="tr-TR" spc="-57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mı</a:t>
            </a:r>
            <a:r>
              <a:rPr lang="tr-TR" spc="-48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kaynaklanıyor</a:t>
            </a:r>
            <a:r>
              <a:rPr lang="tr-TR" spc="-44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tr-TR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1695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5608" y="594858"/>
            <a:ext cx="7498080" cy="502561"/>
          </a:xfrm>
          <a:prstGeom prst="rect">
            <a:avLst/>
          </a:prstGeom>
        </p:spPr>
        <p:txBody>
          <a:bodyPr vert="horz" wrap="square" lIns="0" tIns="10021" rIns="0" bIns="0" rtlCol="0">
            <a:spAutoFit/>
          </a:bodyPr>
          <a:lstStyle/>
          <a:p>
            <a:pPr marL="11134" algn="ctr">
              <a:spcBef>
                <a:spcPts val="79"/>
              </a:spcBef>
            </a:pPr>
            <a:r>
              <a:rPr sz="3200" b="1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İyi</a:t>
            </a:r>
            <a:r>
              <a:rPr sz="3200" b="1" spc="-26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sz="3200" b="1" spc="-9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Geçinme</a:t>
            </a:r>
            <a:endParaRPr sz="3200" dirty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1115616" y="1340768"/>
            <a:ext cx="7848872" cy="4896544"/>
          </a:xfrm>
        </p:spPr>
        <p:txBody>
          <a:bodyPr/>
          <a:lstStyle/>
          <a:p>
            <a:pPr marL="11134" marR="4453" indent="557">
              <a:spcBef>
                <a:spcPts val="88"/>
              </a:spcBef>
            </a:pPr>
            <a:r>
              <a:rPr lang="tr-TR" dirty="0">
                <a:latin typeface="Calibri" pitchFamily="34" charset="0"/>
                <a:cs typeface="Calibri" pitchFamily="34" charset="0"/>
              </a:rPr>
              <a:t>Kendi</a:t>
            </a:r>
            <a:r>
              <a:rPr lang="tr-TR" spc="-105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latin typeface="Calibri" pitchFamily="34" charset="0"/>
                <a:cs typeface="Calibri" pitchFamily="34" charset="0"/>
              </a:rPr>
              <a:t>görüşlerinden,</a:t>
            </a:r>
            <a:r>
              <a:rPr lang="tr-TR" spc="-92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latin typeface="Calibri" pitchFamily="34" charset="0"/>
                <a:cs typeface="Calibri" pitchFamily="34" charset="0"/>
              </a:rPr>
              <a:t>istek</a:t>
            </a:r>
            <a:r>
              <a:rPr lang="tr-TR" spc="-118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pc="-22" dirty="0">
                <a:latin typeface="Calibri" pitchFamily="34" charset="0"/>
                <a:cs typeface="Calibri" pitchFamily="34" charset="0"/>
              </a:rPr>
              <a:t>ve </a:t>
            </a:r>
            <a:r>
              <a:rPr lang="tr-TR" spc="-9" dirty="0">
                <a:latin typeface="Calibri" pitchFamily="34" charset="0"/>
                <a:cs typeface="Calibri" pitchFamily="34" charset="0"/>
              </a:rPr>
              <a:t>gereksinimlerinden</a:t>
            </a:r>
            <a:r>
              <a:rPr lang="tr-TR" spc="-92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latin typeface="Calibri" pitchFamily="34" charset="0"/>
                <a:cs typeface="Calibri" pitchFamily="34" charset="0"/>
              </a:rPr>
              <a:t>tümüyle</a:t>
            </a:r>
            <a:r>
              <a:rPr lang="tr-TR" spc="-96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latin typeface="Calibri" pitchFamily="34" charset="0"/>
                <a:cs typeface="Calibri" pitchFamily="34" charset="0"/>
              </a:rPr>
              <a:t>vazgeçmek</a:t>
            </a:r>
            <a:r>
              <a:rPr lang="tr-TR" spc="-11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pc="-22" dirty="0">
                <a:latin typeface="Calibri" pitchFamily="34" charset="0"/>
                <a:cs typeface="Calibri" pitchFamily="34" charset="0"/>
              </a:rPr>
              <a:t>ve </a:t>
            </a:r>
            <a:r>
              <a:rPr lang="tr-TR" dirty="0">
                <a:latin typeface="Calibri" pitchFamily="34" charset="0"/>
                <a:cs typeface="Calibri" pitchFamily="34" charset="0"/>
              </a:rPr>
              <a:t>karşıdakinin</a:t>
            </a:r>
            <a:r>
              <a:rPr lang="tr-TR" spc="-7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latin typeface="Calibri" pitchFamily="34" charset="0"/>
                <a:cs typeface="Calibri" pitchFamily="34" charset="0"/>
              </a:rPr>
              <a:t>her</a:t>
            </a:r>
            <a:r>
              <a:rPr lang="tr-TR" spc="-11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latin typeface="Calibri" pitchFamily="34" charset="0"/>
                <a:cs typeface="Calibri" pitchFamily="34" charset="0"/>
              </a:rPr>
              <a:t>istediğini</a:t>
            </a:r>
            <a:r>
              <a:rPr lang="tr-TR" spc="-75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latin typeface="Calibri" pitchFamily="34" charset="0"/>
                <a:cs typeface="Calibri" pitchFamily="34" charset="0"/>
              </a:rPr>
              <a:t>yerine</a:t>
            </a:r>
            <a:r>
              <a:rPr lang="tr-TR" spc="-11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pc="-9" dirty="0" smtClean="0">
                <a:latin typeface="Calibri" pitchFamily="34" charset="0"/>
                <a:cs typeface="Calibri" pitchFamily="34" charset="0"/>
              </a:rPr>
              <a:t>getirmek </a:t>
            </a:r>
            <a:r>
              <a:rPr lang="tr-TR" spc="-22" dirty="0" smtClean="0">
                <a:latin typeface="Calibri" pitchFamily="34" charset="0"/>
                <a:cs typeface="Calibri" pitchFamily="34" charset="0"/>
              </a:rPr>
              <a:t>mi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pc="-44" dirty="0" smtClean="0">
                <a:latin typeface="Calibri" pitchFamily="34" charset="0"/>
                <a:cs typeface="Calibri" pitchFamily="34" charset="0"/>
              </a:rPr>
              <a:t>?</a:t>
            </a:r>
            <a:endParaRPr lang="tr-TR" dirty="0">
              <a:latin typeface="Calibri" pitchFamily="34" charset="0"/>
              <a:cs typeface="Calibri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9868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48437" y="908720"/>
            <a:ext cx="5642782" cy="3690931"/>
          </a:xfrm>
          <a:prstGeom prst="rect">
            <a:avLst/>
          </a:prstGeom>
        </p:spPr>
        <p:txBody>
          <a:bodyPr vert="horz" wrap="square" lIns="0" tIns="251635" rIns="0" bIns="0" rtlCol="0">
            <a:spAutoFit/>
          </a:bodyPr>
          <a:lstStyle/>
          <a:p>
            <a:pPr algn="ctr">
              <a:spcBef>
                <a:spcPts val="1982"/>
              </a:spcBef>
            </a:pPr>
            <a:r>
              <a:rPr sz="3200" b="1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İyi</a:t>
            </a:r>
            <a:r>
              <a:rPr sz="3200" b="1" spc="-22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sz="3200" b="1" spc="-9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Geçinme</a:t>
            </a:r>
            <a:endParaRPr sz="32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894"/>
              </a:spcBef>
            </a:pPr>
            <a:r>
              <a:rPr sz="3200" dirty="0">
                <a:latin typeface="Calibri" pitchFamily="34" charset="0"/>
                <a:cs typeface="Calibri" pitchFamily="34" charset="0"/>
              </a:rPr>
              <a:t>Hiçbir</a:t>
            </a:r>
            <a:r>
              <a:rPr sz="3200" spc="-70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çatışma</a:t>
            </a:r>
            <a:r>
              <a:rPr sz="3200" spc="-79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yaşamamak</a:t>
            </a:r>
            <a:r>
              <a:rPr sz="3200" spc="-100" dirty="0">
                <a:latin typeface="Calibri" pitchFamily="34" charset="0"/>
                <a:cs typeface="Calibri" pitchFamily="34" charset="0"/>
              </a:rPr>
              <a:t> </a:t>
            </a:r>
            <a:r>
              <a:rPr sz="3200" spc="-22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mı?</a:t>
            </a:r>
            <a:endParaRPr sz="32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894"/>
              </a:spcBef>
            </a:pPr>
            <a:r>
              <a:rPr sz="3200" dirty="0">
                <a:latin typeface="Calibri" pitchFamily="34" charset="0"/>
                <a:cs typeface="Calibri" pitchFamily="34" charset="0"/>
              </a:rPr>
              <a:t>Görmemezlikten</a:t>
            </a:r>
            <a:r>
              <a:rPr sz="3200" spc="-105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mi</a:t>
            </a:r>
            <a:r>
              <a:rPr sz="3200" spc="-96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gelmek</a:t>
            </a:r>
            <a:r>
              <a:rPr sz="3200" spc="-100" dirty="0">
                <a:latin typeface="Calibri" pitchFamily="34" charset="0"/>
                <a:cs typeface="Calibri" pitchFamily="34" charset="0"/>
              </a:rPr>
              <a:t> </a:t>
            </a:r>
            <a:r>
              <a:rPr sz="3200" spc="-44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?</a:t>
            </a:r>
            <a:endParaRPr sz="32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894"/>
              </a:spcBef>
            </a:pPr>
            <a:r>
              <a:rPr sz="3200" dirty="0">
                <a:latin typeface="Calibri" pitchFamily="34" charset="0"/>
                <a:cs typeface="Calibri" pitchFamily="34" charset="0"/>
              </a:rPr>
              <a:t>Açıkları</a:t>
            </a:r>
            <a:r>
              <a:rPr sz="3200" spc="-79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mı</a:t>
            </a:r>
            <a:r>
              <a:rPr sz="3200" spc="-66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kapamak</a:t>
            </a:r>
            <a:r>
              <a:rPr sz="3200" spc="-110" dirty="0">
                <a:latin typeface="Calibri" pitchFamily="34" charset="0"/>
                <a:cs typeface="Calibri" pitchFamily="34" charset="0"/>
              </a:rPr>
              <a:t> </a:t>
            </a:r>
            <a:r>
              <a:rPr sz="3200" spc="-44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?</a:t>
            </a:r>
            <a:endParaRPr sz="32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894"/>
              </a:spcBef>
            </a:pPr>
            <a:r>
              <a:rPr sz="3200" dirty="0">
                <a:latin typeface="Calibri" pitchFamily="34" charset="0"/>
                <a:cs typeface="Calibri" pitchFamily="34" charset="0"/>
              </a:rPr>
              <a:t>Sürekli</a:t>
            </a:r>
            <a:r>
              <a:rPr sz="3200" spc="-66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özveride</a:t>
            </a:r>
            <a:r>
              <a:rPr sz="3200" spc="-79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mi</a:t>
            </a:r>
            <a:r>
              <a:rPr sz="3200" spc="-96" dirty="0">
                <a:solidFill>
                  <a:srgbClr val="FFFF7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bulunmak</a:t>
            </a:r>
            <a:r>
              <a:rPr sz="3200" spc="-70" dirty="0">
                <a:latin typeface="Calibri" pitchFamily="34" charset="0"/>
                <a:cs typeface="Calibri" pitchFamily="34" charset="0"/>
              </a:rPr>
              <a:t> </a:t>
            </a:r>
            <a:r>
              <a:rPr sz="3200" spc="-44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?</a:t>
            </a:r>
            <a:endParaRPr sz="32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33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5616" y="980728"/>
            <a:ext cx="7488832" cy="3674206"/>
          </a:xfrm>
          <a:prstGeom prst="rect">
            <a:avLst/>
          </a:prstGeom>
        </p:spPr>
        <p:txBody>
          <a:bodyPr vert="horz" wrap="square" lIns="0" tIns="224912" rIns="0" bIns="0" rtlCol="0">
            <a:spAutoFit/>
          </a:bodyPr>
          <a:lstStyle/>
          <a:p>
            <a:pPr marL="557" algn="ctr">
              <a:spcBef>
                <a:spcPts val="1771"/>
              </a:spcBef>
            </a:pPr>
            <a:r>
              <a:rPr sz="3200" b="1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İyi</a:t>
            </a:r>
            <a:r>
              <a:rPr sz="3200" b="1" spc="-26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sz="3200" b="1" spc="-9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Geçinme</a:t>
            </a:r>
            <a:endParaRPr sz="32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296728" marR="294501" indent="2784">
              <a:lnSpc>
                <a:spcPct val="150000"/>
              </a:lnSpc>
            </a:pPr>
            <a:r>
              <a:rPr sz="3200" dirty="0">
                <a:latin typeface="Calibri" pitchFamily="34" charset="0"/>
                <a:cs typeface="Calibri" pitchFamily="34" charset="0"/>
              </a:rPr>
              <a:t>Zaman</a:t>
            </a:r>
            <a:r>
              <a:rPr sz="3200" spc="-61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zaman</a:t>
            </a:r>
            <a:r>
              <a:rPr sz="3200" spc="-70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çatışma</a:t>
            </a:r>
            <a:r>
              <a:rPr sz="3200" spc="-61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yaşansa</a:t>
            </a:r>
            <a:r>
              <a:rPr sz="3200" spc="-83" dirty="0">
                <a:latin typeface="Calibri" pitchFamily="34" charset="0"/>
                <a:cs typeface="Calibri" pitchFamily="34" charset="0"/>
              </a:rPr>
              <a:t> </a:t>
            </a:r>
            <a:r>
              <a:rPr sz="3200" spc="-18" dirty="0">
                <a:latin typeface="Calibri" pitchFamily="34" charset="0"/>
                <a:cs typeface="Calibri" pitchFamily="34" charset="0"/>
              </a:rPr>
              <a:t>bile </a:t>
            </a:r>
            <a:r>
              <a:rPr sz="3200" dirty="0">
                <a:latin typeface="Calibri" pitchFamily="34" charset="0"/>
                <a:cs typeface="Calibri" pitchFamily="34" charset="0"/>
              </a:rPr>
              <a:t>her</a:t>
            </a:r>
            <a:r>
              <a:rPr sz="3200" spc="-75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iki</a:t>
            </a:r>
            <a:r>
              <a:rPr sz="3200" spc="-53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tarafın</a:t>
            </a:r>
            <a:r>
              <a:rPr sz="3200" spc="-44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da</a:t>
            </a:r>
            <a:r>
              <a:rPr sz="3200" spc="-70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 err="1">
                <a:latin typeface="Calibri" pitchFamily="34" charset="0"/>
                <a:cs typeface="Calibri" pitchFamily="34" charset="0"/>
              </a:rPr>
              <a:t>birbirinin</a:t>
            </a:r>
            <a:r>
              <a:rPr sz="3200" spc="-26" dirty="0">
                <a:latin typeface="Calibri" pitchFamily="34" charset="0"/>
                <a:cs typeface="Calibri" pitchFamily="34" charset="0"/>
              </a:rPr>
              <a:t> </a:t>
            </a:r>
            <a:r>
              <a:rPr sz="3200" spc="-9" dirty="0" err="1" smtClean="0">
                <a:latin typeface="Calibri" pitchFamily="34" charset="0"/>
                <a:cs typeface="Calibri" pitchFamily="34" charset="0"/>
              </a:rPr>
              <a:t>varlığını</a:t>
            </a:r>
            <a:r>
              <a:rPr lang="tr-TR" sz="3200" spc="-9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sz="32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birbirini</a:t>
            </a:r>
            <a:r>
              <a:rPr sz="3200" spc="-123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değiştirmeye</a:t>
            </a:r>
            <a:r>
              <a:rPr sz="3200" spc="-123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çalışmadan</a:t>
            </a:r>
            <a:r>
              <a:rPr sz="3200" spc="-96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3200" spc="-9" dirty="0">
                <a:latin typeface="Calibri" pitchFamily="34" charset="0"/>
                <a:cs typeface="Calibri" pitchFamily="34" charset="0"/>
              </a:rPr>
              <a:t>kabul </a:t>
            </a:r>
            <a:r>
              <a:rPr sz="3200" dirty="0">
                <a:latin typeface="Calibri" pitchFamily="34" charset="0"/>
                <a:cs typeface="Calibri" pitchFamily="34" charset="0"/>
              </a:rPr>
              <a:t>ederek</a:t>
            </a:r>
            <a:r>
              <a:rPr sz="3200" spc="-79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bir</a:t>
            </a:r>
            <a:r>
              <a:rPr sz="3200" spc="-57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arada</a:t>
            </a:r>
            <a:r>
              <a:rPr sz="3200" spc="-57" dirty="0">
                <a:latin typeface="Calibri" pitchFamily="34" charset="0"/>
                <a:cs typeface="Calibri" pitchFamily="34" charset="0"/>
              </a:rPr>
              <a:t> </a:t>
            </a:r>
            <a:r>
              <a:rPr sz="3200" spc="-9" dirty="0">
                <a:latin typeface="Calibri" pitchFamily="34" charset="0"/>
                <a:cs typeface="Calibri" pitchFamily="34" charset="0"/>
              </a:rPr>
              <a:t>olabilmesidir.</a:t>
            </a:r>
            <a:endParaRPr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75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75656" y="2276872"/>
            <a:ext cx="6872039" cy="1501394"/>
          </a:xfrm>
          <a:prstGeom prst="rect">
            <a:avLst/>
          </a:prstGeom>
        </p:spPr>
        <p:txBody>
          <a:bodyPr vert="horz" wrap="square" lIns="0" tIns="11134" rIns="0" bIns="0" rtlCol="0">
            <a:spAutoFit/>
          </a:bodyPr>
          <a:lstStyle/>
          <a:p>
            <a:pPr marL="11134">
              <a:spcBef>
                <a:spcPts val="88"/>
              </a:spcBef>
            </a:pPr>
            <a:r>
              <a:rPr sz="3200" dirty="0">
                <a:latin typeface="Calibri" pitchFamily="34" charset="0"/>
                <a:cs typeface="Calibri" pitchFamily="34" charset="0"/>
              </a:rPr>
              <a:t>İnsanları</a:t>
            </a:r>
            <a:r>
              <a:rPr sz="3200" spc="-92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geçimli</a:t>
            </a:r>
            <a:r>
              <a:rPr sz="3200" spc="-53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ya</a:t>
            </a:r>
            <a:r>
              <a:rPr sz="3200" spc="-48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da</a:t>
            </a:r>
            <a:r>
              <a:rPr sz="3200" spc="-66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 err="1">
                <a:latin typeface="Calibri" pitchFamily="34" charset="0"/>
                <a:cs typeface="Calibri" pitchFamily="34" charset="0"/>
              </a:rPr>
              <a:t>geçimsiz</a:t>
            </a:r>
            <a:r>
              <a:rPr sz="3200" spc="-53" dirty="0">
                <a:latin typeface="Calibri" pitchFamily="34" charset="0"/>
                <a:cs typeface="Calibri" pitchFamily="34" charset="0"/>
              </a:rPr>
              <a:t> </a:t>
            </a:r>
            <a:r>
              <a:rPr sz="3200" spc="-18" dirty="0" smtClean="0">
                <a:latin typeface="Calibri" pitchFamily="34" charset="0"/>
                <a:cs typeface="Calibri" pitchFamily="34" charset="0"/>
              </a:rPr>
              <a:t>hale</a:t>
            </a:r>
            <a:r>
              <a:rPr lang="tr-TR" sz="3200" spc="-18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3200" dirty="0" smtClean="0">
                <a:latin typeface="Calibri" pitchFamily="34" charset="0"/>
                <a:cs typeface="Calibri" pitchFamily="34" charset="0"/>
              </a:rPr>
              <a:t>getiren</a:t>
            </a:r>
            <a:r>
              <a:rPr lang="tr-TR" sz="3200" spc="-1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3200" dirty="0">
                <a:latin typeface="Calibri" pitchFamily="34" charset="0"/>
                <a:cs typeface="Calibri" pitchFamily="34" charset="0"/>
              </a:rPr>
              <a:t>onların</a:t>
            </a:r>
            <a:r>
              <a:rPr lang="tr-TR" sz="3200" spc="-96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32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kişilik</a:t>
            </a:r>
            <a:r>
              <a:rPr lang="tr-TR" sz="3200" spc="-66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3200" spc="-9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yapılarıdır</a:t>
            </a:r>
            <a:r>
              <a:rPr lang="tr-TR" sz="3200" spc="-9" dirty="0">
                <a:latin typeface="Calibri" pitchFamily="34" charset="0"/>
                <a:cs typeface="Calibri" pitchFamily="34" charset="0"/>
              </a:rPr>
              <a:t>.</a:t>
            </a:r>
            <a:endParaRPr lang="tr-TR" sz="3200" dirty="0">
              <a:latin typeface="Calibri" pitchFamily="34" charset="0"/>
              <a:cs typeface="Calibri" pitchFamily="34" charset="0"/>
            </a:endParaRPr>
          </a:p>
          <a:p>
            <a:pPr marL="11134">
              <a:spcBef>
                <a:spcPts val="88"/>
              </a:spcBef>
            </a:pPr>
            <a:endParaRPr sz="32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2651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0955" y="822864"/>
            <a:ext cx="7498080" cy="1734150"/>
          </a:xfrm>
          <a:prstGeom prst="rect">
            <a:avLst/>
          </a:prstGeom>
        </p:spPr>
        <p:txBody>
          <a:bodyPr vert="horz" wrap="square" lIns="0" tIns="11134" rIns="0" bIns="0" rtlCol="0">
            <a:spAutoFit/>
          </a:bodyPr>
          <a:lstStyle/>
          <a:p>
            <a:pPr marL="10578" marR="4453" algn="just">
              <a:lnSpc>
                <a:spcPct val="120000"/>
              </a:lnSpc>
              <a:spcBef>
                <a:spcPts val="88"/>
              </a:spcBef>
            </a:pPr>
            <a:r>
              <a:rPr sz="3200" dirty="0">
                <a:solidFill>
                  <a:srgbClr val="000000"/>
                </a:solidFill>
                <a:effectLst/>
              </a:rPr>
              <a:t>Bir</a:t>
            </a:r>
            <a:r>
              <a:rPr sz="3200" spc="-48" dirty="0">
                <a:solidFill>
                  <a:srgbClr val="000000"/>
                </a:solidFill>
                <a:effectLst/>
              </a:rPr>
              <a:t> </a:t>
            </a:r>
            <a:r>
              <a:rPr sz="3200" dirty="0">
                <a:solidFill>
                  <a:srgbClr val="000000"/>
                </a:solidFill>
                <a:effectLst/>
              </a:rPr>
              <a:t>insanın</a:t>
            </a:r>
            <a:r>
              <a:rPr sz="3200" spc="-66" dirty="0">
                <a:solidFill>
                  <a:srgbClr val="000000"/>
                </a:solidFill>
                <a:effectLst/>
              </a:rPr>
              <a:t> </a:t>
            </a:r>
            <a:r>
              <a:rPr sz="3200" dirty="0">
                <a:solidFill>
                  <a:srgbClr val="000000"/>
                </a:solidFill>
                <a:effectLst/>
              </a:rPr>
              <a:t>kişilik</a:t>
            </a:r>
            <a:r>
              <a:rPr sz="3200" spc="-26" dirty="0">
                <a:solidFill>
                  <a:srgbClr val="000000"/>
                </a:solidFill>
                <a:effectLst/>
              </a:rPr>
              <a:t> </a:t>
            </a:r>
            <a:r>
              <a:rPr sz="3200" dirty="0">
                <a:solidFill>
                  <a:srgbClr val="000000"/>
                </a:solidFill>
                <a:effectLst/>
              </a:rPr>
              <a:t>yapısı</a:t>
            </a:r>
            <a:r>
              <a:rPr sz="3200" spc="-31" dirty="0">
                <a:solidFill>
                  <a:srgbClr val="000000"/>
                </a:solidFill>
                <a:effectLst/>
              </a:rPr>
              <a:t> </a:t>
            </a:r>
            <a:r>
              <a:rPr sz="3200" dirty="0">
                <a:solidFill>
                  <a:srgbClr val="000000"/>
                </a:solidFill>
                <a:effectLst/>
              </a:rPr>
              <a:t>ne</a:t>
            </a:r>
            <a:r>
              <a:rPr sz="3200" spc="-66" dirty="0">
                <a:solidFill>
                  <a:srgbClr val="000000"/>
                </a:solidFill>
                <a:effectLst/>
              </a:rPr>
              <a:t> </a:t>
            </a:r>
            <a:r>
              <a:rPr sz="3200" spc="-9" dirty="0">
                <a:solidFill>
                  <a:srgbClr val="000000"/>
                </a:solidFill>
                <a:effectLst/>
              </a:rPr>
              <a:t>kadar </a:t>
            </a:r>
            <a:r>
              <a:rPr sz="3200" dirty="0">
                <a:solidFill>
                  <a:srgbClr val="C00000"/>
                </a:solidFill>
                <a:effectLst/>
                <a:uFill>
                  <a:solidFill>
                    <a:srgbClr val="FFFF00"/>
                  </a:solidFill>
                </a:uFill>
              </a:rPr>
              <a:t>esneklik</a:t>
            </a:r>
            <a:r>
              <a:rPr sz="3200" spc="-140" dirty="0">
                <a:solidFill>
                  <a:srgbClr val="FFFF00"/>
                </a:solidFill>
                <a:effectLst/>
              </a:rPr>
              <a:t> </a:t>
            </a:r>
            <a:r>
              <a:rPr sz="3200" dirty="0">
                <a:solidFill>
                  <a:srgbClr val="000000"/>
                </a:solidFill>
                <a:effectLst/>
              </a:rPr>
              <a:t>gösteremiyorsa</a:t>
            </a:r>
            <a:r>
              <a:rPr sz="3200" spc="-123" dirty="0">
                <a:solidFill>
                  <a:srgbClr val="000000"/>
                </a:solidFill>
                <a:effectLst/>
              </a:rPr>
              <a:t> </a:t>
            </a:r>
            <a:r>
              <a:rPr sz="3200" spc="-9" dirty="0">
                <a:solidFill>
                  <a:srgbClr val="000000"/>
                </a:solidFill>
                <a:effectLst/>
              </a:rPr>
              <a:t>(kemikleşmişse) </a:t>
            </a:r>
            <a:r>
              <a:rPr sz="3200" dirty="0">
                <a:solidFill>
                  <a:srgbClr val="000000"/>
                </a:solidFill>
                <a:effectLst/>
              </a:rPr>
              <a:t>o</a:t>
            </a:r>
            <a:r>
              <a:rPr sz="3200" spc="-61" dirty="0">
                <a:solidFill>
                  <a:srgbClr val="000000"/>
                </a:solidFill>
                <a:effectLst/>
              </a:rPr>
              <a:t> </a:t>
            </a:r>
            <a:r>
              <a:rPr sz="3200" dirty="0">
                <a:solidFill>
                  <a:srgbClr val="000000"/>
                </a:solidFill>
                <a:effectLst/>
              </a:rPr>
              <a:t>kişi</a:t>
            </a:r>
            <a:r>
              <a:rPr sz="3200" spc="-22" dirty="0">
                <a:solidFill>
                  <a:srgbClr val="000000"/>
                </a:solidFill>
                <a:effectLst/>
              </a:rPr>
              <a:t> </a:t>
            </a:r>
            <a:r>
              <a:rPr sz="3200" dirty="0">
                <a:solidFill>
                  <a:srgbClr val="000000"/>
                </a:solidFill>
                <a:effectLst/>
              </a:rPr>
              <a:t>o</a:t>
            </a:r>
            <a:r>
              <a:rPr sz="3200" spc="-57" dirty="0">
                <a:solidFill>
                  <a:srgbClr val="000000"/>
                </a:solidFill>
                <a:effectLst/>
              </a:rPr>
              <a:t> </a:t>
            </a:r>
            <a:r>
              <a:rPr sz="3200" dirty="0">
                <a:solidFill>
                  <a:srgbClr val="000000"/>
                </a:solidFill>
                <a:effectLst/>
              </a:rPr>
              <a:t>kadar</a:t>
            </a:r>
            <a:r>
              <a:rPr sz="3200" spc="-39" dirty="0">
                <a:solidFill>
                  <a:srgbClr val="000000"/>
                </a:solidFill>
                <a:effectLst/>
              </a:rPr>
              <a:t> </a:t>
            </a:r>
            <a:r>
              <a:rPr sz="3200" dirty="0">
                <a:solidFill>
                  <a:srgbClr val="000000"/>
                </a:solidFill>
                <a:effectLst/>
              </a:rPr>
              <a:t>geçimsiz</a:t>
            </a:r>
            <a:r>
              <a:rPr sz="3200" spc="-13" dirty="0">
                <a:solidFill>
                  <a:srgbClr val="000000"/>
                </a:solidFill>
                <a:effectLst/>
              </a:rPr>
              <a:t> </a:t>
            </a:r>
            <a:r>
              <a:rPr sz="3200" spc="-9" dirty="0">
                <a:solidFill>
                  <a:srgbClr val="000000"/>
                </a:solidFill>
                <a:effectLst/>
              </a:rPr>
              <a:t>olur.</a:t>
            </a:r>
            <a:endParaRPr sz="3200" dirty="0">
              <a:effectLst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70495" y="3370796"/>
            <a:ext cx="7199000" cy="813738"/>
            <a:chOff x="1066800" y="4551171"/>
            <a:chExt cx="8418830" cy="896619"/>
          </a:xfrm>
        </p:grpSpPr>
        <p:sp>
          <p:nvSpPr>
            <p:cNvPr id="4" name="object 4"/>
            <p:cNvSpPr/>
            <p:nvPr/>
          </p:nvSpPr>
          <p:spPr>
            <a:xfrm>
              <a:off x="5276088" y="4569459"/>
              <a:ext cx="838200" cy="866140"/>
            </a:xfrm>
            <a:custGeom>
              <a:avLst/>
              <a:gdLst/>
              <a:ahLst/>
              <a:cxnLst/>
              <a:rect l="l" t="t" r="r" b="b"/>
              <a:pathLst>
                <a:path w="838200" h="866139">
                  <a:moveTo>
                    <a:pt x="838200" y="0"/>
                  </a:moveTo>
                  <a:lnTo>
                    <a:pt x="0" y="0"/>
                  </a:lnTo>
                  <a:lnTo>
                    <a:pt x="0" y="865632"/>
                  </a:lnTo>
                  <a:lnTo>
                    <a:pt x="838200" y="865632"/>
                  </a:lnTo>
                  <a:lnTo>
                    <a:pt x="838200" y="0"/>
                  </a:lnTo>
                  <a:close/>
                </a:path>
              </a:pathLst>
            </a:custGeom>
            <a:solidFill>
              <a:srgbClr val="767676"/>
            </a:solidFill>
          </p:spPr>
          <p:txBody>
            <a:bodyPr wrap="square" lIns="0" tIns="0" rIns="0" bIns="0" rtlCol="0"/>
            <a:lstStyle/>
            <a:p>
              <a:endParaRPr dirty="0">
                <a:latin typeface="Calibri" pitchFamily="34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6114288" y="4569459"/>
              <a:ext cx="841375" cy="866140"/>
            </a:xfrm>
            <a:custGeom>
              <a:avLst/>
              <a:gdLst/>
              <a:ahLst/>
              <a:cxnLst/>
              <a:rect l="l" t="t" r="r" b="b"/>
              <a:pathLst>
                <a:path w="841375" h="866139">
                  <a:moveTo>
                    <a:pt x="841247" y="0"/>
                  </a:moveTo>
                  <a:lnTo>
                    <a:pt x="0" y="0"/>
                  </a:lnTo>
                  <a:lnTo>
                    <a:pt x="0" y="865632"/>
                  </a:lnTo>
                  <a:lnTo>
                    <a:pt x="841247" y="865632"/>
                  </a:lnTo>
                  <a:lnTo>
                    <a:pt x="841247" y="0"/>
                  </a:lnTo>
                  <a:close/>
                </a:path>
              </a:pathLst>
            </a:custGeom>
            <a:solidFill>
              <a:srgbClr val="5E5E5E"/>
            </a:solidFill>
          </p:spPr>
          <p:txBody>
            <a:bodyPr wrap="square" lIns="0" tIns="0" rIns="0" bIns="0" rtlCol="0"/>
            <a:lstStyle/>
            <a:p>
              <a:endParaRPr dirty="0">
                <a:latin typeface="Calibri" pitchFamily="34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6955535" y="4569459"/>
              <a:ext cx="838200" cy="866140"/>
            </a:xfrm>
            <a:custGeom>
              <a:avLst/>
              <a:gdLst/>
              <a:ahLst/>
              <a:cxnLst/>
              <a:rect l="l" t="t" r="r" b="b"/>
              <a:pathLst>
                <a:path w="838200" h="866139">
                  <a:moveTo>
                    <a:pt x="838200" y="0"/>
                  </a:moveTo>
                  <a:lnTo>
                    <a:pt x="0" y="0"/>
                  </a:lnTo>
                  <a:lnTo>
                    <a:pt x="0" y="865632"/>
                  </a:lnTo>
                  <a:lnTo>
                    <a:pt x="838200" y="865632"/>
                  </a:lnTo>
                  <a:lnTo>
                    <a:pt x="838200" y="0"/>
                  </a:lnTo>
                  <a:close/>
                </a:path>
              </a:pathLst>
            </a:custGeom>
            <a:solidFill>
              <a:srgbClr val="4C4C4C"/>
            </a:solidFill>
          </p:spPr>
          <p:txBody>
            <a:bodyPr wrap="square" lIns="0" tIns="0" rIns="0" bIns="0" rtlCol="0"/>
            <a:lstStyle/>
            <a:p>
              <a:endParaRPr dirty="0">
                <a:latin typeface="Calibri" pitchFamily="34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7793735" y="4569459"/>
              <a:ext cx="838200" cy="866140"/>
            </a:xfrm>
            <a:custGeom>
              <a:avLst/>
              <a:gdLst/>
              <a:ahLst/>
              <a:cxnLst/>
              <a:rect l="l" t="t" r="r" b="b"/>
              <a:pathLst>
                <a:path w="838200" h="866139">
                  <a:moveTo>
                    <a:pt x="838200" y="0"/>
                  </a:moveTo>
                  <a:lnTo>
                    <a:pt x="0" y="0"/>
                  </a:lnTo>
                  <a:lnTo>
                    <a:pt x="0" y="865632"/>
                  </a:lnTo>
                  <a:lnTo>
                    <a:pt x="838200" y="865632"/>
                  </a:lnTo>
                  <a:lnTo>
                    <a:pt x="838200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 dirty="0">
                <a:latin typeface="Calibri" pitchFamily="34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8631935" y="4569459"/>
              <a:ext cx="838200" cy="866140"/>
            </a:xfrm>
            <a:custGeom>
              <a:avLst/>
              <a:gdLst/>
              <a:ahLst/>
              <a:cxnLst/>
              <a:rect l="l" t="t" r="r" b="b"/>
              <a:pathLst>
                <a:path w="838200" h="866139">
                  <a:moveTo>
                    <a:pt x="838200" y="0"/>
                  </a:moveTo>
                  <a:lnTo>
                    <a:pt x="0" y="0"/>
                  </a:lnTo>
                  <a:lnTo>
                    <a:pt x="0" y="865632"/>
                  </a:lnTo>
                  <a:lnTo>
                    <a:pt x="838200" y="865632"/>
                  </a:lnTo>
                  <a:lnTo>
                    <a:pt x="838200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 dirty="0">
                <a:latin typeface="Calibri" pitchFamily="34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082040" y="4557267"/>
              <a:ext cx="8403590" cy="890269"/>
            </a:xfrm>
            <a:custGeom>
              <a:avLst/>
              <a:gdLst/>
              <a:ahLst/>
              <a:cxnLst/>
              <a:rect l="l" t="t" r="r" b="b"/>
              <a:pathLst>
                <a:path w="8403590" h="890270">
                  <a:moveTo>
                    <a:pt x="838200" y="6096"/>
                  </a:moveTo>
                  <a:lnTo>
                    <a:pt x="0" y="6096"/>
                  </a:lnTo>
                  <a:lnTo>
                    <a:pt x="0" y="877824"/>
                  </a:lnTo>
                  <a:lnTo>
                    <a:pt x="838200" y="877824"/>
                  </a:lnTo>
                  <a:lnTo>
                    <a:pt x="838200" y="6096"/>
                  </a:lnTo>
                  <a:close/>
                </a:path>
                <a:path w="8403590" h="890270">
                  <a:moveTo>
                    <a:pt x="8403336" y="0"/>
                  </a:moveTo>
                  <a:lnTo>
                    <a:pt x="8372856" y="0"/>
                  </a:lnTo>
                  <a:lnTo>
                    <a:pt x="8372856" y="27432"/>
                  </a:lnTo>
                  <a:lnTo>
                    <a:pt x="8372856" y="862584"/>
                  </a:lnTo>
                  <a:lnTo>
                    <a:pt x="7555992" y="862584"/>
                  </a:lnTo>
                  <a:lnTo>
                    <a:pt x="7555992" y="27432"/>
                  </a:lnTo>
                  <a:lnTo>
                    <a:pt x="8372856" y="27432"/>
                  </a:lnTo>
                  <a:lnTo>
                    <a:pt x="8372856" y="0"/>
                  </a:lnTo>
                  <a:lnTo>
                    <a:pt x="7555992" y="0"/>
                  </a:lnTo>
                  <a:lnTo>
                    <a:pt x="7543800" y="0"/>
                  </a:lnTo>
                  <a:lnTo>
                    <a:pt x="7543800" y="27432"/>
                  </a:lnTo>
                  <a:lnTo>
                    <a:pt x="7543800" y="862584"/>
                  </a:lnTo>
                  <a:lnTo>
                    <a:pt x="6717792" y="862584"/>
                  </a:lnTo>
                  <a:lnTo>
                    <a:pt x="6717792" y="27432"/>
                  </a:lnTo>
                  <a:lnTo>
                    <a:pt x="7543800" y="27432"/>
                  </a:lnTo>
                  <a:lnTo>
                    <a:pt x="7543800" y="0"/>
                  </a:lnTo>
                  <a:lnTo>
                    <a:pt x="6717792" y="0"/>
                  </a:lnTo>
                  <a:lnTo>
                    <a:pt x="6702552" y="0"/>
                  </a:lnTo>
                  <a:lnTo>
                    <a:pt x="6702552" y="27432"/>
                  </a:lnTo>
                  <a:lnTo>
                    <a:pt x="6702552" y="862584"/>
                  </a:lnTo>
                  <a:lnTo>
                    <a:pt x="5879592" y="862584"/>
                  </a:lnTo>
                  <a:lnTo>
                    <a:pt x="5879592" y="27432"/>
                  </a:lnTo>
                  <a:lnTo>
                    <a:pt x="6702552" y="27432"/>
                  </a:lnTo>
                  <a:lnTo>
                    <a:pt x="6702552" y="0"/>
                  </a:lnTo>
                  <a:lnTo>
                    <a:pt x="5879592" y="0"/>
                  </a:lnTo>
                  <a:lnTo>
                    <a:pt x="5864352" y="0"/>
                  </a:lnTo>
                  <a:lnTo>
                    <a:pt x="5864352" y="27432"/>
                  </a:lnTo>
                  <a:lnTo>
                    <a:pt x="5864352" y="862584"/>
                  </a:lnTo>
                  <a:lnTo>
                    <a:pt x="5038344" y="862584"/>
                  </a:lnTo>
                  <a:lnTo>
                    <a:pt x="5038344" y="27432"/>
                  </a:lnTo>
                  <a:lnTo>
                    <a:pt x="5864352" y="27432"/>
                  </a:lnTo>
                  <a:lnTo>
                    <a:pt x="5864352" y="0"/>
                  </a:lnTo>
                  <a:lnTo>
                    <a:pt x="5038344" y="0"/>
                  </a:lnTo>
                  <a:lnTo>
                    <a:pt x="5026152" y="0"/>
                  </a:lnTo>
                  <a:lnTo>
                    <a:pt x="5026152" y="27432"/>
                  </a:lnTo>
                  <a:lnTo>
                    <a:pt x="5026152" y="862584"/>
                  </a:lnTo>
                  <a:lnTo>
                    <a:pt x="4209288" y="862584"/>
                  </a:lnTo>
                  <a:lnTo>
                    <a:pt x="4209288" y="27432"/>
                  </a:lnTo>
                  <a:lnTo>
                    <a:pt x="5026152" y="27432"/>
                  </a:lnTo>
                  <a:lnTo>
                    <a:pt x="5026152" y="0"/>
                  </a:lnTo>
                  <a:lnTo>
                    <a:pt x="4209288" y="0"/>
                  </a:lnTo>
                  <a:lnTo>
                    <a:pt x="4178808" y="0"/>
                  </a:lnTo>
                  <a:lnTo>
                    <a:pt x="4178808" y="27432"/>
                  </a:lnTo>
                  <a:lnTo>
                    <a:pt x="4178808" y="862584"/>
                  </a:lnTo>
                  <a:lnTo>
                    <a:pt x="4178808" y="890016"/>
                  </a:lnTo>
                  <a:lnTo>
                    <a:pt x="4209288" y="890016"/>
                  </a:lnTo>
                  <a:lnTo>
                    <a:pt x="8403336" y="890016"/>
                  </a:lnTo>
                  <a:lnTo>
                    <a:pt x="8403336" y="862584"/>
                  </a:lnTo>
                  <a:lnTo>
                    <a:pt x="8403336" y="27432"/>
                  </a:lnTo>
                  <a:lnTo>
                    <a:pt x="84033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latin typeface="Calibri" pitchFamily="34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920239" y="4563363"/>
              <a:ext cx="841375" cy="871855"/>
            </a:xfrm>
            <a:custGeom>
              <a:avLst/>
              <a:gdLst/>
              <a:ahLst/>
              <a:cxnLst/>
              <a:rect l="l" t="t" r="r" b="b"/>
              <a:pathLst>
                <a:path w="841375" h="871854">
                  <a:moveTo>
                    <a:pt x="841248" y="0"/>
                  </a:moveTo>
                  <a:lnTo>
                    <a:pt x="0" y="0"/>
                  </a:lnTo>
                  <a:lnTo>
                    <a:pt x="0" y="871728"/>
                  </a:lnTo>
                  <a:lnTo>
                    <a:pt x="841248" y="871728"/>
                  </a:lnTo>
                  <a:lnTo>
                    <a:pt x="841248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>
              <a:endParaRPr dirty="0">
                <a:latin typeface="Calibri" pitchFamily="34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2761488" y="4563363"/>
              <a:ext cx="838200" cy="871855"/>
            </a:xfrm>
            <a:custGeom>
              <a:avLst/>
              <a:gdLst/>
              <a:ahLst/>
              <a:cxnLst/>
              <a:rect l="l" t="t" r="r" b="b"/>
              <a:pathLst>
                <a:path w="838200" h="871854">
                  <a:moveTo>
                    <a:pt x="838200" y="0"/>
                  </a:moveTo>
                  <a:lnTo>
                    <a:pt x="0" y="0"/>
                  </a:lnTo>
                  <a:lnTo>
                    <a:pt x="0" y="871728"/>
                  </a:lnTo>
                  <a:lnTo>
                    <a:pt x="838200" y="871728"/>
                  </a:lnTo>
                  <a:lnTo>
                    <a:pt x="838200" y="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 dirty="0">
                <a:latin typeface="Calibri" pitchFamily="34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599688" y="4563363"/>
              <a:ext cx="838200" cy="871855"/>
            </a:xfrm>
            <a:custGeom>
              <a:avLst/>
              <a:gdLst/>
              <a:ahLst/>
              <a:cxnLst/>
              <a:rect l="l" t="t" r="r" b="b"/>
              <a:pathLst>
                <a:path w="838200" h="871854">
                  <a:moveTo>
                    <a:pt x="838200" y="0"/>
                  </a:moveTo>
                  <a:lnTo>
                    <a:pt x="0" y="0"/>
                  </a:lnTo>
                  <a:lnTo>
                    <a:pt x="0" y="871728"/>
                  </a:lnTo>
                  <a:lnTo>
                    <a:pt x="838200" y="871728"/>
                  </a:lnTo>
                  <a:lnTo>
                    <a:pt x="838200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 dirty="0">
                <a:latin typeface="Calibri" pitchFamily="34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4437888" y="4563363"/>
              <a:ext cx="838200" cy="871855"/>
            </a:xfrm>
            <a:custGeom>
              <a:avLst/>
              <a:gdLst/>
              <a:ahLst/>
              <a:cxnLst/>
              <a:rect l="l" t="t" r="r" b="b"/>
              <a:pathLst>
                <a:path w="838200" h="871854">
                  <a:moveTo>
                    <a:pt x="838200" y="0"/>
                  </a:moveTo>
                  <a:lnTo>
                    <a:pt x="0" y="0"/>
                  </a:lnTo>
                  <a:lnTo>
                    <a:pt x="0" y="871728"/>
                  </a:lnTo>
                  <a:lnTo>
                    <a:pt x="838200" y="871728"/>
                  </a:lnTo>
                  <a:lnTo>
                    <a:pt x="8382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 dirty="0">
                <a:latin typeface="Calibri" pitchFamily="34" charset="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1066800" y="4551171"/>
              <a:ext cx="4224655" cy="896619"/>
            </a:xfrm>
            <a:custGeom>
              <a:avLst/>
              <a:gdLst/>
              <a:ahLst/>
              <a:cxnLst/>
              <a:rect l="l" t="t" r="r" b="b"/>
              <a:pathLst>
                <a:path w="4224655" h="896620">
                  <a:moveTo>
                    <a:pt x="4224528" y="0"/>
                  </a:moveTo>
                  <a:lnTo>
                    <a:pt x="4194048" y="0"/>
                  </a:lnTo>
                  <a:lnTo>
                    <a:pt x="4194048" y="27432"/>
                  </a:lnTo>
                  <a:lnTo>
                    <a:pt x="4194048" y="868680"/>
                  </a:lnTo>
                  <a:lnTo>
                    <a:pt x="3377184" y="868680"/>
                  </a:lnTo>
                  <a:lnTo>
                    <a:pt x="3377184" y="27432"/>
                  </a:lnTo>
                  <a:lnTo>
                    <a:pt x="4194048" y="27432"/>
                  </a:lnTo>
                  <a:lnTo>
                    <a:pt x="4194048" y="0"/>
                  </a:lnTo>
                  <a:lnTo>
                    <a:pt x="3377184" y="0"/>
                  </a:lnTo>
                  <a:lnTo>
                    <a:pt x="3364992" y="0"/>
                  </a:lnTo>
                  <a:lnTo>
                    <a:pt x="3364992" y="27432"/>
                  </a:lnTo>
                  <a:lnTo>
                    <a:pt x="3364992" y="868680"/>
                  </a:lnTo>
                  <a:lnTo>
                    <a:pt x="2538984" y="868680"/>
                  </a:lnTo>
                  <a:lnTo>
                    <a:pt x="2538984" y="27432"/>
                  </a:lnTo>
                  <a:lnTo>
                    <a:pt x="3364992" y="27432"/>
                  </a:lnTo>
                  <a:lnTo>
                    <a:pt x="3364992" y="0"/>
                  </a:lnTo>
                  <a:lnTo>
                    <a:pt x="2538984" y="0"/>
                  </a:lnTo>
                  <a:lnTo>
                    <a:pt x="2523744" y="0"/>
                  </a:lnTo>
                  <a:lnTo>
                    <a:pt x="2523744" y="27432"/>
                  </a:lnTo>
                  <a:lnTo>
                    <a:pt x="2523744" y="868680"/>
                  </a:lnTo>
                  <a:lnTo>
                    <a:pt x="1700784" y="868680"/>
                  </a:lnTo>
                  <a:lnTo>
                    <a:pt x="1700784" y="27432"/>
                  </a:lnTo>
                  <a:lnTo>
                    <a:pt x="2523744" y="27432"/>
                  </a:lnTo>
                  <a:lnTo>
                    <a:pt x="2523744" y="0"/>
                  </a:lnTo>
                  <a:lnTo>
                    <a:pt x="1700784" y="0"/>
                  </a:lnTo>
                  <a:lnTo>
                    <a:pt x="1685544" y="0"/>
                  </a:lnTo>
                  <a:lnTo>
                    <a:pt x="1685544" y="27432"/>
                  </a:lnTo>
                  <a:lnTo>
                    <a:pt x="1685544" y="868680"/>
                  </a:lnTo>
                  <a:lnTo>
                    <a:pt x="859536" y="868680"/>
                  </a:lnTo>
                  <a:lnTo>
                    <a:pt x="859536" y="27432"/>
                  </a:lnTo>
                  <a:lnTo>
                    <a:pt x="1685544" y="27432"/>
                  </a:lnTo>
                  <a:lnTo>
                    <a:pt x="1685544" y="0"/>
                  </a:lnTo>
                  <a:lnTo>
                    <a:pt x="859536" y="0"/>
                  </a:lnTo>
                  <a:lnTo>
                    <a:pt x="847344" y="0"/>
                  </a:lnTo>
                  <a:lnTo>
                    <a:pt x="847344" y="27432"/>
                  </a:lnTo>
                  <a:lnTo>
                    <a:pt x="847344" y="868680"/>
                  </a:lnTo>
                  <a:lnTo>
                    <a:pt x="30480" y="868680"/>
                  </a:lnTo>
                  <a:lnTo>
                    <a:pt x="30480" y="27432"/>
                  </a:lnTo>
                  <a:lnTo>
                    <a:pt x="847344" y="27432"/>
                  </a:lnTo>
                  <a:lnTo>
                    <a:pt x="847344" y="0"/>
                  </a:lnTo>
                  <a:lnTo>
                    <a:pt x="30480" y="0"/>
                  </a:lnTo>
                  <a:lnTo>
                    <a:pt x="0" y="0"/>
                  </a:lnTo>
                  <a:lnTo>
                    <a:pt x="0" y="27432"/>
                  </a:lnTo>
                  <a:lnTo>
                    <a:pt x="0" y="868680"/>
                  </a:lnTo>
                  <a:lnTo>
                    <a:pt x="0" y="896112"/>
                  </a:lnTo>
                  <a:lnTo>
                    <a:pt x="30480" y="896112"/>
                  </a:lnTo>
                  <a:lnTo>
                    <a:pt x="4224528" y="896112"/>
                  </a:lnTo>
                  <a:lnTo>
                    <a:pt x="4224528" y="868680"/>
                  </a:lnTo>
                  <a:lnTo>
                    <a:pt x="4224528" y="27432"/>
                  </a:lnTo>
                  <a:lnTo>
                    <a:pt x="42245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439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7623" y="908720"/>
            <a:ext cx="6869305" cy="2150931"/>
          </a:xfrm>
          <a:prstGeom prst="rect">
            <a:avLst/>
          </a:prstGeom>
        </p:spPr>
        <p:txBody>
          <a:bodyPr vert="horz" wrap="square" lIns="0" tIns="11134" rIns="0" bIns="0" rtlCol="0">
            <a:spAutoFit/>
          </a:bodyPr>
          <a:lstStyle/>
          <a:p>
            <a:pPr marL="10578" marR="4453" algn="just">
              <a:lnSpc>
                <a:spcPct val="150000"/>
              </a:lnSpc>
              <a:spcBef>
                <a:spcPts val="88"/>
              </a:spcBef>
            </a:pPr>
            <a:r>
              <a:rPr sz="3200" dirty="0">
                <a:latin typeface="Calibri" pitchFamily="34" charset="0"/>
                <a:cs typeface="Calibri" pitchFamily="34" charset="0"/>
              </a:rPr>
              <a:t>İnsan</a:t>
            </a:r>
            <a:r>
              <a:rPr sz="3200" spc="-132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ilişkilerinde</a:t>
            </a:r>
            <a:r>
              <a:rPr sz="3200" spc="-53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başarılı</a:t>
            </a:r>
            <a:r>
              <a:rPr sz="3200" spc="-83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olmanın</a:t>
            </a:r>
            <a:r>
              <a:rPr sz="3200" spc="-100" dirty="0">
                <a:latin typeface="Calibri" pitchFamily="34" charset="0"/>
                <a:cs typeface="Calibri" pitchFamily="34" charset="0"/>
              </a:rPr>
              <a:t> </a:t>
            </a:r>
            <a:r>
              <a:rPr sz="3200" spc="-9" dirty="0">
                <a:latin typeface="Calibri" pitchFamily="34" charset="0"/>
                <a:cs typeface="Calibri" pitchFamily="34" charset="0"/>
              </a:rPr>
              <a:t>önkoşulu </a:t>
            </a:r>
            <a:r>
              <a:rPr sz="3200" dirty="0">
                <a:latin typeface="Calibri" pitchFamily="34" charset="0"/>
                <a:cs typeface="Calibri" pitchFamily="34" charset="0"/>
              </a:rPr>
              <a:t>her</a:t>
            </a:r>
            <a:r>
              <a:rPr sz="3200" spc="-105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türlü</a:t>
            </a:r>
            <a:r>
              <a:rPr sz="3200" spc="-88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insanla</a:t>
            </a:r>
            <a:r>
              <a:rPr sz="3200" spc="-83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geçinebilme</a:t>
            </a:r>
            <a:r>
              <a:rPr sz="3200" spc="-35" dirty="0">
                <a:latin typeface="Calibri" pitchFamily="34" charset="0"/>
                <a:cs typeface="Calibri" pitchFamily="34" charset="0"/>
              </a:rPr>
              <a:t> </a:t>
            </a:r>
            <a:r>
              <a:rPr sz="3200" spc="-9" dirty="0">
                <a:latin typeface="Calibri" pitchFamily="34" charset="0"/>
                <a:cs typeface="Calibri" pitchFamily="34" charset="0"/>
              </a:rPr>
              <a:t>becerisine </a:t>
            </a:r>
            <a:r>
              <a:rPr sz="3200" dirty="0" err="1">
                <a:latin typeface="Calibri" pitchFamily="34" charset="0"/>
                <a:cs typeface="Calibri" pitchFamily="34" charset="0"/>
              </a:rPr>
              <a:t>sahip</a:t>
            </a:r>
            <a:r>
              <a:rPr sz="3200" spc="-66" dirty="0">
                <a:latin typeface="Calibri" pitchFamily="34" charset="0"/>
                <a:cs typeface="Calibri" pitchFamily="34" charset="0"/>
              </a:rPr>
              <a:t> </a:t>
            </a:r>
            <a:r>
              <a:rPr sz="3200" spc="-9" dirty="0" err="1">
                <a:latin typeface="Calibri" pitchFamily="34" charset="0"/>
                <a:cs typeface="Calibri" pitchFamily="34" charset="0"/>
              </a:rPr>
              <a:t>olmaktır</a:t>
            </a:r>
            <a:r>
              <a:rPr lang="tr-TR" sz="3200" spc="-9" dirty="0">
                <a:latin typeface="Calibri" pitchFamily="34" charset="0"/>
                <a:cs typeface="Calibri" pitchFamily="34" charset="0"/>
              </a:rPr>
              <a:t>.</a:t>
            </a:r>
            <a:endParaRPr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89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147360959"/>
              </p:ext>
            </p:extLst>
          </p:nvPr>
        </p:nvGraphicFramePr>
        <p:xfrm>
          <a:off x="1115616" y="1124744"/>
          <a:ext cx="792088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870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19672" y="1974052"/>
            <a:ext cx="6552728" cy="996128"/>
          </a:xfrm>
          <a:prstGeom prst="rect">
            <a:avLst/>
          </a:prstGeom>
        </p:spPr>
        <p:txBody>
          <a:bodyPr vert="horz" wrap="square" lIns="0" tIns="11134" rIns="0" bIns="0" rtlCol="0">
            <a:spAutoFit/>
          </a:bodyPr>
          <a:lstStyle/>
          <a:p>
            <a:pPr algn="ctr">
              <a:spcBef>
                <a:spcPts val="88"/>
              </a:spcBef>
            </a:pPr>
            <a:r>
              <a:rPr sz="3200" dirty="0">
                <a:latin typeface="Calibri" pitchFamily="34" charset="0"/>
                <a:cs typeface="Calibri" pitchFamily="34" charset="0"/>
              </a:rPr>
              <a:t>İlke</a:t>
            </a:r>
            <a:r>
              <a:rPr sz="3200" spc="-39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olarak</a:t>
            </a:r>
            <a:r>
              <a:rPr sz="3200" spc="-57" dirty="0">
                <a:latin typeface="Calibri" pitchFamily="34" charset="0"/>
                <a:cs typeface="Calibri" pitchFamily="34" charset="0"/>
              </a:rPr>
              <a:t> </a:t>
            </a:r>
            <a:r>
              <a:rPr sz="3200" spc="-9" dirty="0">
                <a:latin typeface="Calibri" pitchFamily="34" charset="0"/>
                <a:cs typeface="Calibri" pitchFamily="34" charset="0"/>
              </a:rPr>
              <a:t>“hayır”</a:t>
            </a:r>
            <a:endParaRPr sz="3200" dirty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00000"/>
              </a:lnSpc>
            </a:pPr>
            <a:r>
              <a:rPr sz="3200" dirty="0" err="1" smtClean="0">
                <a:latin typeface="Calibri" pitchFamily="34" charset="0"/>
                <a:cs typeface="Calibri" pitchFamily="34" charset="0"/>
              </a:rPr>
              <a:t>Fakat</a:t>
            </a:r>
            <a:r>
              <a:rPr sz="3200" spc="-7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bazen,</a:t>
            </a:r>
            <a:r>
              <a:rPr sz="3200" spc="-61" dirty="0">
                <a:latin typeface="Calibri" pitchFamily="34" charset="0"/>
                <a:cs typeface="Calibri" pitchFamily="34" charset="0"/>
              </a:rPr>
              <a:t> </a:t>
            </a:r>
            <a:r>
              <a:rPr sz="3200" spc="-9" dirty="0">
                <a:latin typeface="Calibri" pitchFamily="34" charset="0"/>
                <a:cs typeface="Calibri" pitchFamily="34" charset="0"/>
              </a:rPr>
              <a:t>“maalesef”…</a:t>
            </a:r>
            <a:endParaRPr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75656" y="1268760"/>
            <a:ext cx="7498080" cy="503685"/>
          </a:xfrm>
          <a:prstGeom prst="rect">
            <a:avLst/>
          </a:prstGeom>
        </p:spPr>
        <p:txBody>
          <a:bodyPr vert="horz" wrap="square" lIns="0" tIns="11134" rIns="0" bIns="0" rtlCol="0">
            <a:spAutoFit/>
          </a:bodyPr>
          <a:lstStyle/>
          <a:p>
            <a:pPr marL="11134">
              <a:spcBef>
                <a:spcPts val="88"/>
              </a:spcBef>
            </a:pPr>
            <a:r>
              <a:rPr sz="3200" b="1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Herkesle</a:t>
            </a:r>
            <a:r>
              <a:rPr sz="3200" b="1" spc="-70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sz="3200" b="1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“iyi”</a:t>
            </a:r>
            <a:r>
              <a:rPr sz="3200" b="1" spc="-70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sz="3200" b="1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geçinmek</a:t>
            </a:r>
            <a:r>
              <a:rPr sz="3200" b="1" spc="-66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sz="3200" b="1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zorunda</a:t>
            </a:r>
            <a:r>
              <a:rPr sz="3200" b="1" spc="-92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sz="3200" b="1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mıyız</a:t>
            </a:r>
            <a:r>
              <a:rPr sz="3200" b="1" spc="-70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sz="3200" b="1" spc="-44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?</a:t>
            </a:r>
            <a:endParaRPr sz="3200" dirty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12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3648" y="764704"/>
            <a:ext cx="7498080" cy="610283"/>
          </a:xfrm>
          <a:prstGeom prst="rect">
            <a:avLst/>
          </a:prstGeom>
        </p:spPr>
        <p:txBody>
          <a:bodyPr vert="horz" wrap="square" lIns="0" tIns="10021" rIns="0" bIns="0" rtlCol="0">
            <a:spAutoFit/>
          </a:bodyPr>
          <a:lstStyle/>
          <a:p>
            <a:pPr marL="11134" algn="ctr">
              <a:spcBef>
                <a:spcPts val="79"/>
              </a:spcBef>
            </a:pPr>
            <a:r>
              <a:rPr sz="3900" b="1" dirty="0" smtClean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“</a:t>
            </a:r>
            <a:r>
              <a:rPr lang="tr-TR" sz="3900" b="1" dirty="0" smtClean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M</a:t>
            </a:r>
            <a:r>
              <a:rPr sz="3900" b="1" dirty="0" err="1" smtClean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itler</a:t>
            </a:r>
            <a:r>
              <a:rPr sz="3900" b="1" dirty="0" smtClean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”</a:t>
            </a:r>
            <a:r>
              <a:rPr sz="3900" b="1" spc="-79" dirty="0" smtClean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sz="3900" b="1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doğru</a:t>
            </a:r>
            <a:r>
              <a:rPr sz="3900" b="1" spc="-114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sz="3900" b="1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mu</a:t>
            </a:r>
            <a:r>
              <a:rPr sz="3900" b="1" spc="-127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sz="3900" b="1" spc="-44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?</a:t>
            </a:r>
            <a:endParaRPr sz="3900" dirty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6093" y="1556792"/>
            <a:ext cx="7412136" cy="3924010"/>
          </a:xfrm>
          <a:prstGeom prst="rect">
            <a:avLst/>
          </a:prstGeom>
        </p:spPr>
        <p:txBody>
          <a:bodyPr vert="horz" wrap="square" lIns="0" tIns="91300" rIns="0" bIns="0" rtlCol="0">
            <a:spAutoFit/>
          </a:bodyPr>
          <a:lstStyle/>
          <a:p>
            <a:pPr marL="312874" indent="-301738">
              <a:spcBef>
                <a:spcPts val="718"/>
              </a:spcBef>
              <a:buFont typeface="Arial"/>
              <a:buChar char="•"/>
              <a:tabLst>
                <a:tab pos="312874" algn="l"/>
              </a:tabLst>
            </a:pPr>
            <a:r>
              <a:rPr sz="3200" dirty="0">
                <a:latin typeface="Calibri" pitchFamily="34" charset="0"/>
                <a:cs typeface="Calibri" pitchFamily="34" charset="0"/>
              </a:rPr>
              <a:t>İyi</a:t>
            </a:r>
            <a:r>
              <a:rPr sz="3200" spc="-44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geçinmek</a:t>
            </a:r>
            <a:r>
              <a:rPr sz="3200" spc="-35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için</a:t>
            </a:r>
            <a:r>
              <a:rPr sz="3200" spc="-44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sevmek</a:t>
            </a:r>
            <a:r>
              <a:rPr sz="3200" spc="-53" dirty="0">
                <a:latin typeface="Calibri" pitchFamily="34" charset="0"/>
                <a:cs typeface="Calibri" pitchFamily="34" charset="0"/>
              </a:rPr>
              <a:t> </a:t>
            </a:r>
            <a:r>
              <a:rPr sz="3200" spc="-9" dirty="0">
                <a:latin typeface="Calibri" pitchFamily="34" charset="0"/>
                <a:cs typeface="Calibri" pitchFamily="34" charset="0"/>
              </a:rPr>
              <a:t>gerekir</a:t>
            </a:r>
            <a:endParaRPr sz="3200" dirty="0">
              <a:latin typeface="Calibri" pitchFamily="34" charset="0"/>
              <a:cs typeface="Calibri" pitchFamily="34" charset="0"/>
            </a:endParaRPr>
          </a:p>
          <a:p>
            <a:pPr marL="312874" indent="-301738">
              <a:spcBef>
                <a:spcPts val="631"/>
              </a:spcBef>
              <a:buFont typeface="Arial"/>
              <a:buChar char="•"/>
              <a:tabLst>
                <a:tab pos="312874" algn="l"/>
              </a:tabLst>
            </a:pPr>
            <a:r>
              <a:rPr sz="3200" dirty="0">
                <a:latin typeface="Calibri" pitchFamily="34" charset="0"/>
                <a:cs typeface="Calibri" pitchFamily="34" charset="0"/>
              </a:rPr>
              <a:t>Farklı</a:t>
            </a:r>
            <a:r>
              <a:rPr sz="3200" spc="-88" dirty="0">
                <a:latin typeface="Calibri" pitchFamily="34" charset="0"/>
                <a:cs typeface="Calibri" pitchFamily="34" charset="0"/>
              </a:rPr>
              <a:t> </a:t>
            </a:r>
            <a:r>
              <a:rPr sz="3200" spc="-9" dirty="0">
                <a:latin typeface="Calibri" pitchFamily="34" charset="0"/>
                <a:cs typeface="Calibri" pitchFamily="34" charset="0"/>
              </a:rPr>
              <a:t>düşünülmemeli</a:t>
            </a:r>
            <a:endParaRPr sz="3200" dirty="0">
              <a:latin typeface="Calibri" pitchFamily="34" charset="0"/>
              <a:cs typeface="Calibri" pitchFamily="34" charset="0"/>
            </a:endParaRPr>
          </a:p>
          <a:p>
            <a:pPr marL="312874" indent="-301738">
              <a:spcBef>
                <a:spcPts val="631"/>
              </a:spcBef>
              <a:buFont typeface="Arial"/>
              <a:buChar char="•"/>
              <a:tabLst>
                <a:tab pos="312874" algn="l"/>
              </a:tabLst>
            </a:pPr>
            <a:r>
              <a:rPr sz="3200" spc="-9" dirty="0">
                <a:latin typeface="Calibri" pitchFamily="34" charset="0"/>
                <a:cs typeface="Calibri" pitchFamily="34" charset="0"/>
              </a:rPr>
              <a:t>Tartışılmamalı</a:t>
            </a:r>
            <a:endParaRPr sz="3200" dirty="0">
              <a:latin typeface="Calibri" pitchFamily="34" charset="0"/>
              <a:cs typeface="Calibri" pitchFamily="34" charset="0"/>
            </a:endParaRPr>
          </a:p>
          <a:p>
            <a:pPr marL="312874" marR="932495" indent="-302295">
              <a:spcBef>
                <a:spcPts val="631"/>
              </a:spcBef>
              <a:buFont typeface="Arial"/>
              <a:buChar char="•"/>
              <a:tabLst>
                <a:tab pos="312874" algn="l"/>
              </a:tabLst>
            </a:pPr>
            <a:r>
              <a:rPr sz="3200" dirty="0">
                <a:latin typeface="Calibri" pitchFamily="34" charset="0"/>
                <a:cs typeface="Calibri" pitchFamily="34" charset="0"/>
              </a:rPr>
              <a:t>Doğrular</a:t>
            </a:r>
            <a:r>
              <a:rPr sz="3200" spc="-79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gösterildiğinde</a:t>
            </a:r>
            <a:r>
              <a:rPr sz="3200" spc="-61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hemen</a:t>
            </a:r>
            <a:r>
              <a:rPr sz="3200" spc="-61" dirty="0">
                <a:latin typeface="Calibri" pitchFamily="34" charset="0"/>
                <a:cs typeface="Calibri" pitchFamily="34" charset="0"/>
              </a:rPr>
              <a:t> </a:t>
            </a:r>
            <a:r>
              <a:rPr sz="3200" spc="-9" dirty="0">
                <a:latin typeface="Calibri" pitchFamily="34" charset="0"/>
                <a:cs typeface="Calibri" pitchFamily="34" charset="0"/>
              </a:rPr>
              <a:t>kabul edilmeli</a:t>
            </a:r>
            <a:endParaRPr sz="3200" dirty="0">
              <a:latin typeface="Calibri" pitchFamily="34" charset="0"/>
              <a:cs typeface="Calibri" pitchFamily="34" charset="0"/>
            </a:endParaRPr>
          </a:p>
          <a:p>
            <a:pPr marL="312874" indent="-301738">
              <a:spcBef>
                <a:spcPts val="631"/>
              </a:spcBef>
              <a:buFont typeface="Arial"/>
              <a:buChar char="•"/>
              <a:tabLst>
                <a:tab pos="312874" algn="l"/>
              </a:tabLst>
            </a:pPr>
            <a:r>
              <a:rPr sz="3200" dirty="0">
                <a:latin typeface="Calibri" pitchFamily="34" charset="0"/>
                <a:cs typeface="Calibri" pitchFamily="34" charset="0"/>
              </a:rPr>
              <a:t>Haklı</a:t>
            </a:r>
            <a:r>
              <a:rPr sz="3200" spc="-66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olduğu</a:t>
            </a:r>
            <a:r>
              <a:rPr sz="3200" spc="-26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kabul</a:t>
            </a:r>
            <a:r>
              <a:rPr sz="3200" spc="-66" dirty="0">
                <a:latin typeface="Calibri" pitchFamily="34" charset="0"/>
                <a:cs typeface="Calibri" pitchFamily="34" charset="0"/>
              </a:rPr>
              <a:t> </a:t>
            </a:r>
            <a:r>
              <a:rPr sz="3200" spc="-9" dirty="0">
                <a:latin typeface="Calibri" pitchFamily="34" charset="0"/>
                <a:cs typeface="Calibri" pitchFamily="34" charset="0"/>
              </a:rPr>
              <a:t>edilmeli</a:t>
            </a:r>
            <a:endParaRPr sz="3200" dirty="0">
              <a:latin typeface="Calibri" pitchFamily="34" charset="0"/>
              <a:cs typeface="Calibri" pitchFamily="34" charset="0"/>
            </a:endParaRPr>
          </a:p>
          <a:p>
            <a:pPr marL="312874" indent="-301738">
              <a:spcBef>
                <a:spcPts val="631"/>
              </a:spcBef>
              <a:buFont typeface="Arial"/>
              <a:buChar char="•"/>
              <a:tabLst>
                <a:tab pos="312874" algn="l"/>
              </a:tabLst>
            </a:pPr>
            <a:r>
              <a:rPr sz="3200" dirty="0">
                <a:latin typeface="Calibri" pitchFamily="34" charset="0"/>
                <a:cs typeface="Calibri" pitchFamily="34" charset="0"/>
              </a:rPr>
              <a:t>Herkesle</a:t>
            </a:r>
            <a:r>
              <a:rPr sz="3200" spc="-66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aynı</a:t>
            </a:r>
            <a:r>
              <a:rPr sz="3200" spc="-66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düzeyde</a:t>
            </a:r>
            <a:r>
              <a:rPr sz="3200" spc="-48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yakın</a:t>
            </a:r>
            <a:r>
              <a:rPr sz="3200" spc="-66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ilişki</a:t>
            </a:r>
            <a:r>
              <a:rPr sz="3200" spc="-79" dirty="0">
                <a:latin typeface="Calibri" pitchFamily="34" charset="0"/>
                <a:cs typeface="Calibri" pitchFamily="34" charset="0"/>
              </a:rPr>
              <a:t> </a:t>
            </a:r>
            <a:r>
              <a:rPr sz="3200" spc="-9" dirty="0">
                <a:latin typeface="Calibri" pitchFamily="34" charset="0"/>
                <a:cs typeface="Calibri" pitchFamily="34" charset="0"/>
              </a:rPr>
              <a:t>kurulmalı</a:t>
            </a:r>
            <a:endParaRPr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29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C00000"/>
                </a:solidFill>
                <a:effectLst/>
              </a:rPr>
              <a:t>Nasıl tepki veriliyor?</a:t>
            </a:r>
            <a:endParaRPr lang="tr-TR" sz="3200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90"/>
              </a:spcBef>
            </a:pPr>
            <a:r>
              <a:rPr lang="tr-TR" dirty="0">
                <a:cs typeface="Calibri" pitchFamily="34" charset="0"/>
              </a:rPr>
              <a:t>Haddini</a:t>
            </a:r>
            <a:r>
              <a:rPr lang="tr-TR" spc="-65" dirty="0">
                <a:cs typeface="Calibri" pitchFamily="34" charset="0"/>
              </a:rPr>
              <a:t> </a:t>
            </a:r>
            <a:r>
              <a:rPr lang="tr-TR" dirty="0">
                <a:cs typeface="Calibri" pitchFamily="34" charset="0"/>
              </a:rPr>
              <a:t>bildirme</a:t>
            </a:r>
            <a:r>
              <a:rPr lang="tr-TR" spc="-65" dirty="0">
                <a:cs typeface="Calibri" pitchFamily="34" charset="0"/>
              </a:rPr>
              <a:t> </a:t>
            </a:r>
            <a:r>
              <a:rPr lang="tr-TR" dirty="0">
                <a:cs typeface="Calibri" pitchFamily="34" charset="0"/>
              </a:rPr>
              <a:t>/</a:t>
            </a:r>
            <a:r>
              <a:rPr lang="tr-TR" spc="-80" dirty="0">
                <a:cs typeface="Calibri" pitchFamily="34" charset="0"/>
              </a:rPr>
              <a:t> </a:t>
            </a:r>
            <a:r>
              <a:rPr lang="tr-TR" dirty="0">
                <a:cs typeface="Calibri" pitchFamily="34" charset="0"/>
              </a:rPr>
              <a:t>Gününü</a:t>
            </a:r>
            <a:r>
              <a:rPr lang="tr-TR" spc="-85" dirty="0">
                <a:cs typeface="Calibri" pitchFamily="34" charset="0"/>
              </a:rPr>
              <a:t> </a:t>
            </a:r>
            <a:r>
              <a:rPr lang="tr-TR" spc="-10" dirty="0" smtClean="0">
                <a:cs typeface="Calibri" pitchFamily="34" charset="0"/>
              </a:rPr>
              <a:t>gösterme</a:t>
            </a:r>
            <a:endParaRPr lang="tr-TR" dirty="0" smtClean="0">
              <a:cs typeface="Calibri" pitchFamily="34" charset="0"/>
            </a:endParaRPr>
          </a:p>
          <a:p>
            <a:pPr>
              <a:lnSpc>
                <a:spcPct val="150000"/>
              </a:lnSpc>
              <a:spcBef>
                <a:spcPts val="90"/>
              </a:spcBef>
            </a:pPr>
            <a:r>
              <a:rPr lang="tr-TR" dirty="0" smtClean="0">
                <a:cs typeface="Calibri" pitchFamily="34" charset="0"/>
              </a:rPr>
              <a:t>Ondan</a:t>
            </a:r>
            <a:r>
              <a:rPr lang="tr-TR" spc="-110" dirty="0" smtClean="0">
                <a:cs typeface="Calibri" pitchFamily="34" charset="0"/>
              </a:rPr>
              <a:t> </a:t>
            </a:r>
            <a:r>
              <a:rPr lang="tr-TR" dirty="0">
                <a:cs typeface="Calibri" pitchFamily="34" charset="0"/>
              </a:rPr>
              <a:t>aşağı</a:t>
            </a:r>
            <a:r>
              <a:rPr lang="tr-TR" spc="-95" dirty="0">
                <a:cs typeface="Calibri" pitchFamily="34" charset="0"/>
              </a:rPr>
              <a:t> </a:t>
            </a:r>
            <a:r>
              <a:rPr lang="tr-TR" dirty="0">
                <a:cs typeface="Calibri" pitchFamily="34" charset="0"/>
              </a:rPr>
              <a:t>olmadığını</a:t>
            </a:r>
            <a:r>
              <a:rPr lang="tr-TR" spc="-50" dirty="0">
                <a:cs typeface="Calibri" pitchFamily="34" charset="0"/>
              </a:rPr>
              <a:t> </a:t>
            </a:r>
            <a:r>
              <a:rPr lang="tr-TR" spc="-10" dirty="0" smtClean="0">
                <a:cs typeface="Calibri" pitchFamily="34" charset="0"/>
              </a:rPr>
              <a:t>gösterme</a:t>
            </a:r>
          </a:p>
          <a:p>
            <a:pPr>
              <a:lnSpc>
                <a:spcPct val="150000"/>
              </a:lnSpc>
              <a:spcBef>
                <a:spcPts val="90"/>
              </a:spcBef>
            </a:pPr>
            <a:r>
              <a:rPr lang="tr-TR" dirty="0" smtClean="0">
                <a:cs typeface="Calibri" pitchFamily="34" charset="0"/>
              </a:rPr>
              <a:t>Kim</a:t>
            </a:r>
            <a:r>
              <a:rPr lang="tr-TR" spc="-65" dirty="0" smtClean="0">
                <a:cs typeface="Calibri" pitchFamily="34" charset="0"/>
              </a:rPr>
              <a:t> </a:t>
            </a:r>
            <a:r>
              <a:rPr lang="tr-TR" dirty="0">
                <a:cs typeface="Calibri" pitchFamily="34" charset="0"/>
              </a:rPr>
              <a:t>olduğunu</a:t>
            </a:r>
            <a:r>
              <a:rPr lang="tr-TR" spc="-85" dirty="0">
                <a:cs typeface="Calibri" pitchFamily="34" charset="0"/>
              </a:rPr>
              <a:t> </a:t>
            </a:r>
            <a:r>
              <a:rPr lang="tr-TR" spc="-10" dirty="0">
                <a:cs typeface="Calibri" pitchFamily="34" charset="0"/>
              </a:rPr>
              <a:t>gösterme</a:t>
            </a:r>
            <a:endParaRPr lang="tr-TR" dirty="0">
              <a:cs typeface="Calibri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6000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5608" y="348074"/>
            <a:ext cx="7498080" cy="996128"/>
          </a:xfrm>
          <a:prstGeom prst="rect">
            <a:avLst/>
          </a:prstGeom>
        </p:spPr>
        <p:txBody>
          <a:bodyPr vert="horz" wrap="square" lIns="0" tIns="11134" rIns="0" bIns="0" rtlCol="0">
            <a:spAutoFit/>
          </a:bodyPr>
          <a:lstStyle/>
          <a:p>
            <a:pPr marL="11134" marR="4453" indent="114683">
              <a:spcBef>
                <a:spcPts val="88"/>
              </a:spcBef>
            </a:pPr>
            <a:r>
              <a:rPr sz="3200" dirty="0">
                <a:solidFill>
                  <a:srgbClr val="000000"/>
                </a:solidFill>
                <a:effectLst/>
              </a:rPr>
              <a:t>Geçinememeniz</a:t>
            </a:r>
            <a:r>
              <a:rPr sz="3200" spc="-127" dirty="0">
                <a:solidFill>
                  <a:srgbClr val="000000"/>
                </a:solidFill>
                <a:effectLst/>
              </a:rPr>
              <a:t> </a:t>
            </a:r>
            <a:r>
              <a:rPr sz="3200" dirty="0">
                <a:solidFill>
                  <a:srgbClr val="000000"/>
                </a:solidFill>
                <a:effectLst/>
              </a:rPr>
              <a:t>ondan</a:t>
            </a:r>
            <a:r>
              <a:rPr sz="3200" spc="-153" dirty="0">
                <a:solidFill>
                  <a:srgbClr val="000000"/>
                </a:solidFill>
                <a:effectLst/>
              </a:rPr>
              <a:t> </a:t>
            </a:r>
            <a:r>
              <a:rPr sz="3200" spc="-22" dirty="0">
                <a:solidFill>
                  <a:srgbClr val="000000"/>
                </a:solidFill>
                <a:effectLst/>
              </a:rPr>
              <a:t>mı </a:t>
            </a:r>
            <a:r>
              <a:rPr sz="3200" dirty="0">
                <a:solidFill>
                  <a:srgbClr val="000000"/>
                </a:solidFill>
                <a:effectLst/>
              </a:rPr>
              <a:t>kaynaklanıyor,</a:t>
            </a:r>
            <a:r>
              <a:rPr sz="3200" spc="-127" dirty="0">
                <a:solidFill>
                  <a:srgbClr val="000000"/>
                </a:solidFill>
                <a:effectLst/>
              </a:rPr>
              <a:t> </a:t>
            </a:r>
            <a:r>
              <a:rPr sz="3200" dirty="0">
                <a:solidFill>
                  <a:srgbClr val="000000"/>
                </a:solidFill>
                <a:effectLst/>
              </a:rPr>
              <a:t>sizden</a:t>
            </a:r>
            <a:r>
              <a:rPr sz="3200" spc="-88" dirty="0">
                <a:solidFill>
                  <a:srgbClr val="000000"/>
                </a:solidFill>
                <a:effectLst/>
              </a:rPr>
              <a:t> </a:t>
            </a:r>
            <a:r>
              <a:rPr sz="3200" dirty="0">
                <a:solidFill>
                  <a:srgbClr val="000000"/>
                </a:solidFill>
                <a:effectLst/>
              </a:rPr>
              <a:t>mi</a:t>
            </a:r>
            <a:r>
              <a:rPr sz="3200" spc="-114" dirty="0">
                <a:solidFill>
                  <a:srgbClr val="000000"/>
                </a:solidFill>
                <a:effectLst/>
              </a:rPr>
              <a:t> </a:t>
            </a:r>
            <a:r>
              <a:rPr sz="3200" spc="-44" dirty="0">
                <a:solidFill>
                  <a:srgbClr val="000000"/>
                </a:solidFill>
                <a:effectLst/>
              </a:rPr>
              <a:t>?</a:t>
            </a:r>
            <a:endParaRPr sz="3200" dirty="0">
              <a:effectLst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9632" y="1988840"/>
            <a:ext cx="7272808" cy="2363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96869" rIns="0" bIns="0" rtlCol="0">
            <a:spAutoFit/>
          </a:bodyPr>
          <a:lstStyle/>
          <a:p>
            <a:pPr marL="457200" indent="-457200">
              <a:spcBef>
                <a:spcPts val="763"/>
              </a:spcBef>
              <a:buFont typeface="Arial" pitchFamily="34" charset="0"/>
              <a:buChar char="•"/>
            </a:pPr>
            <a:r>
              <a:rPr sz="32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Suçlu</a:t>
            </a:r>
            <a:r>
              <a:rPr sz="3200" spc="-7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aramadan,</a:t>
            </a:r>
            <a:r>
              <a:rPr sz="3200" spc="-96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3200" spc="-9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suçlamadan</a:t>
            </a:r>
            <a:endParaRPr sz="32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468334" marR="4453" indent="-457200">
              <a:lnSpc>
                <a:spcPct val="120000"/>
              </a:lnSpc>
              <a:buFont typeface="Arial" pitchFamily="34" charset="0"/>
              <a:buChar char="•"/>
            </a:pPr>
            <a:r>
              <a:rPr sz="3200" dirty="0">
                <a:latin typeface="Calibri" pitchFamily="34" charset="0"/>
                <a:cs typeface="Calibri" pitchFamily="34" charset="0"/>
              </a:rPr>
              <a:t>Haklı</a:t>
            </a:r>
            <a:r>
              <a:rPr sz="3200" spc="-61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haksız</a:t>
            </a:r>
            <a:r>
              <a:rPr sz="3200" spc="-70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tespiti</a:t>
            </a:r>
            <a:r>
              <a:rPr sz="3200" spc="-79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yapmaya</a:t>
            </a:r>
            <a:r>
              <a:rPr sz="3200" spc="-57" dirty="0">
                <a:latin typeface="Calibri" pitchFamily="34" charset="0"/>
                <a:cs typeface="Calibri" pitchFamily="34" charset="0"/>
              </a:rPr>
              <a:t> </a:t>
            </a:r>
            <a:r>
              <a:rPr sz="3200" spc="-9" dirty="0" err="1">
                <a:latin typeface="Calibri" pitchFamily="34" charset="0"/>
                <a:cs typeface="Calibri" pitchFamily="34" charset="0"/>
              </a:rPr>
              <a:t>çalışmadan</a:t>
            </a:r>
            <a:r>
              <a:rPr sz="3200" spc="-9" dirty="0">
                <a:latin typeface="Calibri" pitchFamily="34" charset="0"/>
                <a:cs typeface="Calibri" pitchFamily="34" charset="0"/>
              </a:rPr>
              <a:t> </a:t>
            </a:r>
            <a:endParaRPr lang="tr-TR" sz="3200" spc="-9" dirty="0" smtClean="0">
              <a:latin typeface="Calibri" pitchFamily="34" charset="0"/>
              <a:cs typeface="Calibri" pitchFamily="34" charset="0"/>
            </a:endParaRPr>
          </a:p>
          <a:p>
            <a:pPr marL="468334" marR="4453" indent="-457200">
              <a:lnSpc>
                <a:spcPct val="120000"/>
              </a:lnSpc>
              <a:buFont typeface="Arial" pitchFamily="34" charset="0"/>
              <a:buChar char="•"/>
            </a:pPr>
            <a:r>
              <a:rPr sz="32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Kimin</a:t>
            </a:r>
            <a:r>
              <a:rPr sz="3200" spc="-22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iyi</a:t>
            </a:r>
            <a:r>
              <a:rPr sz="3200" spc="-53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kimin</a:t>
            </a:r>
            <a:r>
              <a:rPr sz="3200" spc="-22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3200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kötü</a:t>
            </a:r>
            <a:r>
              <a:rPr sz="3200" spc="-7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3200" spc="-9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insan</a:t>
            </a:r>
            <a:r>
              <a:rPr lang="tr-TR" sz="3200" spc="-9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32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olduğunu</a:t>
            </a:r>
            <a:r>
              <a:rPr sz="3200" spc="-136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belirlemeye</a:t>
            </a:r>
            <a:r>
              <a:rPr sz="3200" spc="-96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3200" spc="-9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çalışmadan</a:t>
            </a:r>
            <a:endParaRPr sz="32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46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1720" y="1484785"/>
            <a:ext cx="5760639" cy="3413524"/>
          </a:xfrm>
          <a:prstGeom prst="rect">
            <a:avLst/>
          </a:prstGeom>
        </p:spPr>
        <p:txBody>
          <a:bodyPr vert="horz" wrap="square" lIns="0" tIns="11134" rIns="0" bIns="0" rtlCol="0">
            <a:spAutoFit/>
          </a:bodyPr>
          <a:lstStyle/>
          <a:p>
            <a:pPr algn="ctr">
              <a:spcBef>
                <a:spcPts val="88"/>
              </a:spcBef>
            </a:pPr>
            <a:r>
              <a:rPr sz="3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Zor</a:t>
            </a:r>
            <a:r>
              <a:rPr sz="3200" b="1" spc="-26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3200" b="1" spc="-18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İnsan</a:t>
            </a:r>
            <a:endParaRPr sz="32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45"/>
              </a:spcBef>
            </a:pPr>
            <a:endParaRPr sz="3200" dirty="0">
              <a:latin typeface="Calibri" pitchFamily="34" charset="0"/>
              <a:cs typeface="Calibri" pitchFamily="34" charset="0"/>
            </a:endParaRPr>
          </a:p>
          <a:p>
            <a:pPr marL="10578" marR="4453" indent="-1669" algn="ctr">
              <a:lnSpc>
                <a:spcPct val="120000"/>
              </a:lnSpc>
            </a:pPr>
            <a:r>
              <a:rPr sz="3200" dirty="0" err="1">
                <a:latin typeface="Calibri" pitchFamily="34" charset="0"/>
                <a:cs typeface="Calibri" pitchFamily="34" charset="0"/>
              </a:rPr>
              <a:t>Karşıdakini</a:t>
            </a:r>
            <a:r>
              <a:rPr sz="3200" spc="-92" dirty="0">
                <a:latin typeface="Calibri" pitchFamily="34" charset="0"/>
                <a:cs typeface="Calibri" pitchFamily="34" charset="0"/>
              </a:rPr>
              <a:t> </a:t>
            </a:r>
            <a:r>
              <a:rPr sz="3200" spc="-9" dirty="0" err="1" smtClean="0">
                <a:latin typeface="Calibri" pitchFamily="34" charset="0"/>
                <a:cs typeface="Calibri" pitchFamily="34" charset="0"/>
              </a:rPr>
              <a:t>suçlayan</a:t>
            </a:r>
            <a:endParaRPr lang="tr-TR" sz="3200" spc="-9" dirty="0" smtClean="0">
              <a:latin typeface="Calibri" pitchFamily="34" charset="0"/>
              <a:cs typeface="Calibri" pitchFamily="34" charset="0"/>
            </a:endParaRPr>
          </a:p>
          <a:p>
            <a:pPr marL="10578" marR="4453" indent="-1669" algn="ctr">
              <a:lnSpc>
                <a:spcPct val="120000"/>
              </a:lnSpc>
            </a:pPr>
            <a:r>
              <a:rPr sz="3200" spc="-9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Damgalayan</a:t>
            </a:r>
            <a:r>
              <a:rPr sz="3200" spc="-96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bir</a:t>
            </a:r>
            <a:r>
              <a:rPr sz="3200" spc="-70" dirty="0">
                <a:latin typeface="Calibri" pitchFamily="34" charset="0"/>
                <a:cs typeface="Calibri" pitchFamily="34" charset="0"/>
              </a:rPr>
              <a:t> </a:t>
            </a:r>
            <a:r>
              <a:rPr sz="3200" spc="-9" dirty="0">
                <a:latin typeface="Calibri" pitchFamily="34" charset="0"/>
                <a:cs typeface="Calibri" pitchFamily="34" charset="0"/>
              </a:rPr>
              <a:t>yaklaşım</a:t>
            </a:r>
            <a:endParaRPr sz="32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903"/>
              </a:spcBef>
            </a:pPr>
            <a:endParaRPr sz="3200" dirty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00000"/>
              </a:lnSpc>
            </a:pPr>
            <a:r>
              <a:rPr sz="3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Zor</a:t>
            </a:r>
            <a:r>
              <a:rPr sz="3200" b="1" spc="-7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İlişki</a:t>
            </a:r>
            <a:r>
              <a:rPr sz="3200" b="1" spc="-39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3200" b="1" spc="-22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???</a:t>
            </a:r>
            <a:endParaRPr sz="32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98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99592" y="1447800"/>
            <a:ext cx="8034096" cy="4800600"/>
          </a:xfrm>
        </p:spPr>
        <p:txBody>
          <a:bodyPr/>
          <a:lstStyle/>
          <a:p>
            <a:r>
              <a:rPr lang="tr-TR" dirty="0">
                <a:latin typeface="Calibri" pitchFamily="34" charset="0"/>
                <a:cs typeface="Calibri" pitchFamily="34" charset="0"/>
              </a:rPr>
              <a:t>Bazı</a:t>
            </a:r>
            <a:r>
              <a:rPr lang="tr-TR" spc="-66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latin typeface="Calibri" pitchFamily="34" charset="0"/>
                <a:cs typeface="Calibri" pitchFamily="34" charset="0"/>
              </a:rPr>
              <a:t>insanlar</a:t>
            </a:r>
            <a:r>
              <a:rPr lang="tr-TR" spc="-79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latin typeface="Calibri" pitchFamily="34" charset="0"/>
                <a:cs typeface="Calibri" pitchFamily="34" charset="0"/>
              </a:rPr>
              <a:t>ilişkilerde</a:t>
            </a:r>
            <a:r>
              <a:rPr lang="tr-TR" spc="-9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latin typeface="Calibri" pitchFamily="34" charset="0"/>
                <a:cs typeface="Calibri" pitchFamily="34" charset="0"/>
              </a:rPr>
              <a:t>daha</a:t>
            </a:r>
            <a:r>
              <a:rPr lang="tr-TR" spc="-79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pc="-9" dirty="0">
                <a:latin typeface="Calibri" pitchFamily="34" charset="0"/>
                <a:cs typeface="Calibri" pitchFamily="34" charset="0"/>
              </a:rPr>
              <a:t>fazla </a:t>
            </a:r>
            <a:r>
              <a:rPr lang="tr-TR" dirty="0">
                <a:latin typeface="Calibri" pitchFamily="34" charset="0"/>
                <a:cs typeface="Calibri" pitchFamily="34" charset="0"/>
              </a:rPr>
              <a:t>çatışma</a:t>
            </a:r>
            <a:r>
              <a:rPr lang="tr-TR" spc="-118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latin typeface="Calibri" pitchFamily="34" charset="0"/>
                <a:cs typeface="Calibri" pitchFamily="34" charset="0"/>
              </a:rPr>
              <a:t>potansiyeline</a:t>
            </a:r>
            <a:r>
              <a:rPr lang="tr-TR" spc="-127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pc="-9" dirty="0">
                <a:latin typeface="Calibri" pitchFamily="34" charset="0"/>
                <a:cs typeface="Calibri" pitchFamily="34" charset="0"/>
              </a:rPr>
              <a:t>sahiptir.</a:t>
            </a:r>
            <a:endParaRPr lang="tr-TR" dirty="0">
              <a:latin typeface="Calibri" pitchFamily="34" charset="0"/>
              <a:cs typeface="Calibri" pitchFamily="34" charset="0"/>
            </a:endParaRPr>
          </a:p>
          <a:p>
            <a:pPr marL="288935" marR="4453" indent="-278357">
              <a:spcBef>
                <a:spcPts val="88"/>
              </a:spcBef>
            </a:pPr>
            <a:r>
              <a:rPr lang="tr-TR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Fakat</a:t>
            </a:r>
            <a:r>
              <a:rPr lang="tr-TR" spc="-7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bu</a:t>
            </a:r>
            <a:r>
              <a:rPr lang="tr-TR" spc="-53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kişilerle</a:t>
            </a:r>
            <a:r>
              <a:rPr lang="tr-TR" spc="-39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çatışma</a:t>
            </a:r>
            <a:r>
              <a:rPr lang="tr-TR" spc="-66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pc="-9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yaşanması </a:t>
            </a:r>
            <a:r>
              <a:rPr lang="tr-TR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ve</a:t>
            </a:r>
            <a:r>
              <a:rPr lang="tr-TR" spc="-7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çatışmanın</a:t>
            </a:r>
            <a:r>
              <a:rPr lang="tr-TR" spc="-92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şiddeti</a:t>
            </a:r>
            <a:r>
              <a:rPr lang="tr-TR" spc="-66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büyük</a:t>
            </a:r>
            <a:r>
              <a:rPr lang="tr-TR" spc="-44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pc="-9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oranda </a:t>
            </a:r>
            <a:r>
              <a:rPr lang="tr-T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karşıdaki</a:t>
            </a:r>
            <a:r>
              <a:rPr lang="tr-TR" spc="-53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insana</a:t>
            </a:r>
            <a:r>
              <a:rPr lang="tr-TR" spc="-88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pc="-9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bağlıdır.</a:t>
            </a:r>
            <a:endParaRPr lang="tr-TR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936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75656" y="3068960"/>
            <a:ext cx="6408945" cy="1565514"/>
          </a:xfrm>
          <a:prstGeom prst="rect">
            <a:avLst/>
          </a:prstGeom>
        </p:spPr>
        <p:txBody>
          <a:bodyPr vert="horz" wrap="square" lIns="0" tIns="11134" rIns="0" bIns="0" rtlCol="0">
            <a:spAutoFit/>
          </a:bodyPr>
          <a:lstStyle/>
          <a:p>
            <a:pPr marL="10578" marR="4453" algn="just">
              <a:spcBef>
                <a:spcPts val="88"/>
              </a:spcBef>
            </a:pPr>
            <a:r>
              <a:rPr sz="3200" dirty="0">
                <a:latin typeface="Calibri" pitchFamily="34" charset="0"/>
                <a:cs typeface="Calibri" pitchFamily="34" charset="0"/>
              </a:rPr>
              <a:t>Kişinin</a:t>
            </a:r>
            <a:r>
              <a:rPr sz="3200" spc="-110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kendisinin</a:t>
            </a:r>
            <a:r>
              <a:rPr sz="3200" spc="-92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ve</a:t>
            </a:r>
            <a:r>
              <a:rPr sz="3200" spc="-96" dirty="0">
                <a:latin typeface="Calibri" pitchFamily="34" charset="0"/>
                <a:cs typeface="Calibri" pitchFamily="34" charset="0"/>
              </a:rPr>
              <a:t> </a:t>
            </a:r>
            <a:r>
              <a:rPr sz="3200" spc="-9" dirty="0">
                <a:latin typeface="Calibri" pitchFamily="34" charset="0"/>
                <a:cs typeface="Calibri" pitchFamily="34" charset="0"/>
              </a:rPr>
              <a:t>karşısındakinin </a:t>
            </a:r>
            <a:r>
              <a:rPr sz="3200" dirty="0">
                <a:latin typeface="Calibri" pitchFamily="34" charset="0"/>
                <a:cs typeface="Calibri" pitchFamily="34" charset="0"/>
              </a:rPr>
              <a:t>nasıl</a:t>
            </a:r>
            <a:r>
              <a:rPr sz="3200" spc="-118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davranabileceğini</a:t>
            </a:r>
            <a:r>
              <a:rPr sz="3200" spc="-118" dirty="0">
                <a:latin typeface="Calibri" pitchFamily="34" charset="0"/>
                <a:cs typeface="Calibri" pitchFamily="34" charset="0"/>
              </a:rPr>
              <a:t> </a:t>
            </a:r>
            <a:r>
              <a:rPr sz="3200" spc="-9" dirty="0">
                <a:latin typeface="Calibri" pitchFamily="34" charset="0"/>
                <a:cs typeface="Calibri" pitchFamily="34" charset="0"/>
              </a:rPr>
              <a:t>önceden</a:t>
            </a:r>
            <a:endParaRPr sz="3200" dirty="0">
              <a:latin typeface="Calibri" pitchFamily="34" charset="0"/>
              <a:cs typeface="Calibri" pitchFamily="34" charset="0"/>
            </a:endParaRPr>
          </a:p>
          <a:p>
            <a:pPr marL="3341" algn="just">
              <a:spcBef>
                <a:spcPts val="631"/>
              </a:spcBef>
            </a:pPr>
            <a:r>
              <a:rPr sz="3200" dirty="0" err="1">
                <a:latin typeface="Calibri" pitchFamily="34" charset="0"/>
                <a:cs typeface="Calibri" pitchFamily="34" charset="0"/>
              </a:rPr>
              <a:t>tahmin</a:t>
            </a:r>
            <a:r>
              <a:rPr sz="3200" spc="-88" dirty="0">
                <a:latin typeface="Calibri" pitchFamily="34" charset="0"/>
                <a:cs typeface="Calibri" pitchFamily="34" charset="0"/>
              </a:rPr>
              <a:t> </a:t>
            </a:r>
            <a:r>
              <a:rPr sz="3200" spc="-9" dirty="0" err="1">
                <a:latin typeface="Calibri" pitchFamily="34" charset="0"/>
                <a:cs typeface="Calibri" pitchFamily="34" charset="0"/>
              </a:rPr>
              <a:t>edebilmesidir</a:t>
            </a:r>
            <a:r>
              <a:rPr lang="tr-TR" sz="3200" spc="-9" dirty="0">
                <a:latin typeface="Calibri" pitchFamily="34" charset="0"/>
                <a:cs typeface="Calibri" pitchFamily="34" charset="0"/>
              </a:rPr>
              <a:t>.</a:t>
            </a:r>
            <a:endParaRPr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63688" y="1556792"/>
            <a:ext cx="4336836" cy="1000382"/>
          </a:xfrm>
          <a:prstGeom prst="rect">
            <a:avLst/>
          </a:prstGeom>
        </p:spPr>
        <p:txBody>
          <a:bodyPr vert="horz" wrap="square" lIns="0" tIns="5568" rIns="0" bIns="0" rtlCol="0">
            <a:spAutoFit/>
          </a:bodyPr>
          <a:lstStyle/>
          <a:p>
            <a:pPr marL="11134" marR="4453" indent="178706" algn="ctr">
              <a:lnSpc>
                <a:spcPct val="101099"/>
              </a:lnSpc>
              <a:spcBef>
                <a:spcPts val="44"/>
              </a:spcBef>
            </a:pPr>
            <a:r>
              <a:rPr sz="3200" dirty="0">
                <a:latin typeface="Calibri" pitchFamily="34" charset="0"/>
                <a:cs typeface="Calibri" pitchFamily="34" charset="0"/>
              </a:rPr>
              <a:t>Kendini</a:t>
            </a:r>
            <a:r>
              <a:rPr sz="3200" spc="-127" dirty="0">
                <a:latin typeface="Calibri" pitchFamily="34" charset="0"/>
                <a:cs typeface="Calibri" pitchFamily="34" charset="0"/>
              </a:rPr>
              <a:t> </a:t>
            </a:r>
            <a:r>
              <a:rPr sz="3200" spc="-9" dirty="0" err="1">
                <a:latin typeface="Calibri" pitchFamily="34" charset="0"/>
                <a:cs typeface="Calibri" pitchFamily="34" charset="0"/>
              </a:rPr>
              <a:t>Tanıma</a:t>
            </a:r>
            <a:r>
              <a:rPr sz="3200" spc="-9" dirty="0">
                <a:latin typeface="Calibri" pitchFamily="34" charset="0"/>
                <a:cs typeface="Calibri" pitchFamily="34" charset="0"/>
              </a:rPr>
              <a:t> </a:t>
            </a:r>
            <a:endParaRPr lang="tr-TR" sz="3200" spc="-9" dirty="0" smtClean="0">
              <a:latin typeface="Calibri" pitchFamily="34" charset="0"/>
              <a:cs typeface="Calibri" pitchFamily="34" charset="0"/>
            </a:endParaRPr>
          </a:p>
          <a:p>
            <a:pPr marL="11134" marR="4453" indent="178706" algn="ctr">
              <a:lnSpc>
                <a:spcPct val="101099"/>
              </a:lnSpc>
              <a:spcBef>
                <a:spcPts val="44"/>
              </a:spcBef>
            </a:pPr>
            <a:r>
              <a:rPr sz="3200" dirty="0" err="1" smtClean="0">
                <a:latin typeface="Calibri" pitchFamily="34" charset="0"/>
                <a:cs typeface="Calibri" pitchFamily="34" charset="0"/>
              </a:rPr>
              <a:t>Başkasını</a:t>
            </a:r>
            <a:r>
              <a:rPr sz="3200" spc="-88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z="3200" spc="-9" dirty="0">
                <a:latin typeface="Calibri" pitchFamily="34" charset="0"/>
                <a:cs typeface="Calibri" pitchFamily="34" charset="0"/>
              </a:rPr>
              <a:t>Tanıma</a:t>
            </a:r>
            <a:endParaRPr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35608" y="594295"/>
            <a:ext cx="7498080" cy="503685"/>
          </a:xfrm>
          <a:prstGeom prst="rect">
            <a:avLst/>
          </a:prstGeom>
        </p:spPr>
        <p:txBody>
          <a:bodyPr vert="horz" wrap="square" lIns="0" tIns="11134" rIns="0" bIns="0" rtlCol="0">
            <a:spAutoFit/>
          </a:bodyPr>
          <a:lstStyle/>
          <a:p>
            <a:pPr marL="11134">
              <a:spcBef>
                <a:spcPts val="88"/>
              </a:spcBef>
            </a:pPr>
            <a:r>
              <a:rPr sz="3200" b="1" dirty="0">
                <a:solidFill>
                  <a:srgbClr val="C00000"/>
                </a:solidFill>
                <a:effectLst/>
                <a:uFill>
                  <a:solidFill>
                    <a:srgbClr val="F25A99"/>
                  </a:solidFill>
                </a:uFill>
                <a:latin typeface="Calibri" pitchFamily="34" charset="0"/>
                <a:cs typeface="Calibri" pitchFamily="34" charset="0"/>
              </a:rPr>
              <a:t>İnsanları</a:t>
            </a:r>
            <a:r>
              <a:rPr sz="3200" b="1" spc="-92" dirty="0">
                <a:solidFill>
                  <a:srgbClr val="C00000"/>
                </a:solidFill>
                <a:effectLst/>
                <a:uFill>
                  <a:solidFill>
                    <a:srgbClr val="F25A99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sz="3200" b="1" dirty="0">
                <a:solidFill>
                  <a:srgbClr val="C00000"/>
                </a:solidFill>
                <a:effectLst/>
                <a:uFill>
                  <a:solidFill>
                    <a:srgbClr val="F25A99"/>
                  </a:solidFill>
                </a:uFill>
                <a:latin typeface="Calibri" pitchFamily="34" charset="0"/>
                <a:cs typeface="Calibri" pitchFamily="34" charset="0"/>
              </a:rPr>
              <a:t>Tanıma</a:t>
            </a:r>
            <a:r>
              <a:rPr sz="3200" b="1" spc="-92" dirty="0">
                <a:solidFill>
                  <a:srgbClr val="C00000"/>
                </a:solidFill>
                <a:effectLst/>
                <a:uFill>
                  <a:solidFill>
                    <a:srgbClr val="F25A99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sz="3200" b="1" dirty="0">
                <a:solidFill>
                  <a:srgbClr val="C00000"/>
                </a:solidFill>
                <a:effectLst/>
                <a:uFill>
                  <a:solidFill>
                    <a:srgbClr val="F25A99"/>
                  </a:solidFill>
                </a:uFill>
                <a:latin typeface="Calibri" pitchFamily="34" charset="0"/>
                <a:cs typeface="Calibri" pitchFamily="34" charset="0"/>
              </a:rPr>
              <a:t>Becerinizi</a:t>
            </a:r>
            <a:r>
              <a:rPr sz="3200" b="1" spc="-88" dirty="0">
                <a:solidFill>
                  <a:srgbClr val="C00000"/>
                </a:solidFill>
                <a:effectLst/>
                <a:uFill>
                  <a:solidFill>
                    <a:srgbClr val="F25A99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sz="3200" b="1" spc="-9" dirty="0">
                <a:solidFill>
                  <a:srgbClr val="C00000"/>
                </a:solidFill>
                <a:effectLst/>
                <a:uFill>
                  <a:solidFill>
                    <a:srgbClr val="F25A99"/>
                  </a:solidFill>
                </a:uFill>
                <a:latin typeface="Calibri" pitchFamily="34" charset="0"/>
                <a:cs typeface="Calibri" pitchFamily="34" charset="0"/>
              </a:rPr>
              <a:t>Geliştirin</a:t>
            </a:r>
            <a:endParaRPr sz="3200" dirty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29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3648" y="1340768"/>
            <a:ext cx="7344815" cy="1242349"/>
          </a:xfrm>
          <a:prstGeom prst="rect">
            <a:avLst/>
          </a:prstGeom>
        </p:spPr>
        <p:txBody>
          <a:bodyPr vert="horz" wrap="square" lIns="0" tIns="11134" rIns="0" bIns="0" rtlCol="0">
            <a:spAutoFit/>
          </a:bodyPr>
          <a:lstStyle/>
          <a:p>
            <a:pPr marL="11134" marR="4453" indent="210995">
              <a:lnSpc>
                <a:spcPct val="125000"/>
              </a:lnSpc>
              <a:spcBef>
                <a:spcPts val="88"/>
              </a:spcBef>
            </a:pPr>
            <a:r>
              <a:rPr sz="3200" dirty="0" err="1" smtClean="0">
                <a:latin typeface="Calibri" pitchFamily="34" charset="0"/>
                <a:cs typeface="Calibri" pitchFamily="34" charset="0"/>
              </a:rPr>
              <a:t>Kendinizi</a:t>
            </a:r>
            <a:r>
              <a:rPr sz="3200" spc="-158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yeterince</a:t>
            </a:r>
            <a:r>
              <a:rPr sz="3200" spc="-132" dirty="0">
                <a:latin typeface="Calibri" pitchFamily="34" charset="0"/>
                <a:cs typeface="Calibri" pitchFamily="34" charset="0"/>
              </a:rPr>
              <a:t> </a:t>
            </a:r>
            <a:r>
              <a:rPr sz="3200" spc="-9" dirty="0">
                <a:latin typeface="Calibri" pitchFamily="34" charset="0"/>
                <a:cs typeface="Calibri" pitchFamily="34" charset="0"/>
              </a:rPr>
              <a:t>tanıyıp </a:t>
            </a:r>
            <a:r>
              <a:rPr sz="3200" dirty="0" err="1">
                <a:latin typeface="Calibri" pitchFamily="34" charset="0"/>
                <a:cs typeface="Calibri" pitchFamily="34" charset="0"/>
              </a:rPr>
              <a:t>tanımadığınızı</a:t>
            </a:r>
            <a:r>
              <a:rPr sz="3200" spc="-153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3200" spc="-153" dirty="0" smtClean="0">
                <a:latin typeface="Calibri" pitchFamily="34" charset="0"/>
                <a:cs typeface="Calibri" pitchFamily="34" charset="0"/>
              </a:rPr>
              <a:t>       </a:t>
            </a:r>
          </a:p>
          <a:p>
            <a:pPr marL="11134" marR="4453" indent="210995">
              <a:lnSpc>
                <a:spcPct val="125000"/>
              </a:lnSpc>
              <a:spcBef>
                <a:spcPts val="88"/>
              </a:spcBef>
            </a:pPr>
            <a:r>
              <a:rPr sz="3200" dirty="0" err="1" smtClean="0">
                <a:latin typeface="Calibri" pitchFamily="34" charset="0"/>
                <a:cs typeface="Calibri" pitchFamily="34" charset="0"/>
              </a:rPr>
              <a:t>gözden</a:t>
            </a:r>
            <a:r>
              <a:rPr sz="3200" spc="-127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z="3200" spc="-9" dirty="0" err="1" smtClean="0">
                <a:latin typeface="Calibri" pitchFamily="34" charset="0"/>
                <a:cs typeface="Calibri" pitchFamily="34" charset="0"/>
              </a:rPr>
              <a:t>geçirin</a:t>
            </a:r>
            <a:r>
              <a:rPr lang="tr-TR" sz="3200" spc="-9" dirty="0" smtClean="0">
                <a:latin typeface="Calibri" pitchFamily="34" charset="0"/>
                <a:cs typeface="Calibri" pitchFamily="34" charset="0"/>
              </a:rPr>
              <a:t>.</a:t>
            </a:r>
            <a:endParaRPr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18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5608" y="594857"/>
            <a:ext cx="7498080" cy="502561"/>
          </a:xfrm>
          <a:prstGeom prst="rect">
            <a:avLst/>
          </a:prstGeom>
        </p:spPr>
        <p:txBody>
          <a:bodyPr vert="horz" wrap="square" lIns="0" tIns="10021" rIns="0" bIns="0" rtlCol="0">
            <a:spAutoFit/>
          </a:bodyPr>
          <a:lstStyle/>
          <a:p>
            <a:pPr marL="427557">
              <a:spcBef>
                <a:spcPts val="79"/>
              </a:spcBef>
            </a:pPr>
            <a:r>
              <a:rPr sz="32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Kendini</a:t>
            </a:r>
            <a:r>
              <a:rPr sz="3200" spc="-79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sz="3200" spc="-123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Başkasını</a:t>
            </a:r>
            <a:r>
              <a:rPr sz="3200" spc="-1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3200" spc="-9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Tanıma</a:t>
            </a:r>
            <a:endParaRPr sz="32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5616" y="1412776"/>
            <a:ext cx="6433832" cy="4083521"/>
          </a:xfrm>
          <a:prstGeom prst="rect">
            <a:avLst/>
          </a:prstGeom>
        </p:spPr>
        <p:txBody>
          <a:bodyPr vert="horz" wrap="square" lIns="0" tIns="96869" rIns="0" bIns="0" rtlCol="0">
            <a:spAutoFit/>
          </a:bodyPr>
          <a:lstStyle/>
          <a:p>
            <a:pPr marL="312874" indent="-301738">
              <a:spcBef>
                <a:spcPts val="763"/>
              </a:spcBef>
              <a:buFont typeface="Arial"/>
              <a:buChar char="•"/>
              <a:tabLst>
                <a:tab pos="312874" algn="l"/>
              </a:tabLst>
            </a:pPr>
            <a:r>
              <a:rPr sz="2800" dirty="0">
                <a:latin typeface="Calibri" pitchFamily="34" charset="0"/>
                <a:cs typeface="Calibri" pitchFamily="34" charset="0"/>
              </a:rPr>
              <a:t>İlişkiden</a:t>
            </a:r>
            <a:r>
              <a:rPr sz="2800" spc="-110" dirty="0">
                <a:latin typeface="Calibri" pitchFamily="34" charset="0"/>
                <a:cs typeface="Calibri" pitchFamily="34" charset="0"/>
              </a:rPr>
              <a:t> </a:t>
            </a:r>
            <a:r>
              <a:rPr sz="2800" spc="-9" dirty="0">
                <a:latin typeface="Calibri" pitchFamily="34" charset="0"/>
                <a:cs typeface="Calibri" pitchFamily="34" charset="0"/>
              </a:rPr>
              <a:t>beklentiler</a:t>
            </a:r>
            <a:endParaRPr sz="2800" dirty="0">
              <a:latin typeface="Calibri" pitchFamily="34" charset="0"/>
              <a:cs typeface="Calibri" pitchFamily="34" charset="0"/>
            </a:endParaRPr>
          </a:p>
          <a:p>
            <a:pPr marL="312874" indent="-301738">
              <a:spcBef>
                <a:spcPts val="671"/>
              </a:spcBef>
              <a:buFont typeface="Arial"/>
              <a:buChar char="•"/>
              <a:tabLst>
                <a:tab pos="312874" algn="l"/>
              </a:tabLst>
            </a:pPr>
            <a:r>
              <a:rPr sz="2800" dirty="0">
                <a:latin typeface="Calibri" pitchFamily="34" charset="0"/>
                <a:cs typeface="Calibri" pitchFamily="34" charset="0"/>
              </a:rPr>
              <a:t>Düşünce</a:t>
            </a:r>
            <a:r>
              <a:rPr sz="2800" spc="-88" dirty="0">
                <a:latin typeface="Calibri" pitchFamily="34" charset="0"/>
                <a:cs typeface="Calibri" pitchFamily="34" charset="0"/>
              </a:rPr>
              <a:t> </a:t>
            </a:r>
            <a:r>
              <a:rPr sz="2800" spc="-9" dirty="0">
                <a:latin typeface="Calibri" pitchFamily="34" charset="0"/>
                <a:cs typeface="Calibri" pitchFamily="34" charset="0"/>
              </a:rPr>
              <a:t>kalıpları</a:t>
            </a:r>
            <a:endParaRPr sz="2800" dirty="0">
              <a:latin typeface="Calibri" pitchFamily="34" charset="0"/>
              <a:cs typeface="Calibri" pitchFamily="34" charset="0"/>
            </a:endParaRPr>
          </a:p>
          <a:p>
            <a:pPr marL="312874" indent="-301738">
              <a:spcBef>
                <a:spcPts val="675"/>
              </a:spcBef>
              <a:buFont typeface="Arial"/>
              <a:buChar char="•"/>
              <a:tabLst>
                <a:tab pos="312874" algn="l"/>
              </a:tabLst>
            </a:pPr>
            <a:r>
              <a:rPr sz="2800" spc="-9" dirty="0">
                <a:latin typeface="Calibri" pitchFamily="34" charset="0"/>
                <a:cs typeface="Calibri" pitchFamily="34" charset="0"/>
              </a:rPr>
              <a:t>Duygular</a:t>
            </a:r>
            <a:endParaRPr sz="2800" dirty="0">
              <a:latin typeface="Calibri" pitchFamily="34" charset="0"/>
              <a:cs typeface="Calibri" pitchFamily="34" charset="0"/>
            </a:endParaRPr>
          </a:p>
          <a:p>
            <a:pPr marL="312874" indent="-301738">
              <a:spcBef>
                <a:spcPts val="671"/>
              </a:spcBef>
              <a:buFont typeface="Arial"/>
              <a:buChar char="•"/>
              <a:tabLst>
                <a:tab pos="312874" algn="l"/>
              </a:tabLst>
            </a:pPr>
            <a:r>
              <a:rPr sz="2800" dirty="0">
                <a:latin typeface="Calibri" pitchFamily="34" charset="0"/>
                <a:cs typeface="Calibri" pitchFamily="34" charset="0"/>
              </a:rPr>
              <a:t>Tutum</a:t>
            </a:r>
            <a:r>
              <a:rPr sz="2800" spc="-31" dirty="0">
                <a:latin typeface="Calibri" pitchFamily="34" charset="0"/>
                <a:cs typeface="Calibri" pitchFamily="34" charset="0"/>
              </a:rPr>
              <a:t> </a:t>
            </a:r>
            <a:r>
              <a:rPr sz="2800" dirty="0">
                <a:latin typeface="Calibri" pitchFamily="34" charset="0"/>
                <a:cs typeface="Calibri" pitchFamily="34" charset="0"/>
              </a:rPr>
              <a:t>ve</a:t>
            </a:r>
            <a:r>
              <a:rPr sz="2800" spc="-57" dirty="0">
                <a:latin typeface="Calibri" pitchFamily="34" charset="0"/>
                <a:cs typeface="Calibri" pitchFamily="34" charset="0"/>
              </a:rPr>
              <a:t> </a:t>
            </a:r>
            <a:r>
              <a:rPr sz="2800" spc="-9" dirty="0">
                <a:latin typeface="Calibri" pitchFamily="34" charset="0"/>
                <a:cs typeface="Calibri" pitchFamily="34" charset="0"/>
              </a:rPr>
              <a:t>davranışlar</a:t>
            </a:r>
            <a:endParaRPr sz="2800" dirty="0">
              <a:latin typeface="Calibri" pitchFamily="34" charset="0"/>
              <a:cs typeface="Calibri" pitchFamily="34" charset="0"/>
            </a:endParaRPr>
          </a:p>
          <a:p>
            <a:pPr marL="312874" indent="-301738">
              <a:spcBef>
                <a:spcPts val="675"/>
              </a:spcBef>
              <a:buFont typeface="Arial"/>
              <a:buChar char="•"/>
              <a:tabLst>
                <a:tab pos="312874" algn="l"/>
              </a:tabLst>
            </a:pPr>
            <a:r>
              <a:rPr sz="2800" dirty="0">
                <a:latin typeface="Calibri" pitchFamily="34" charset="0"/>
                <a:cs typeface="Calibri" pitchFamily="34" charset="0"/>
              </a:rPr>
              <a:t>Neleri</a:t>
            </a:r>
            <a:r>
              <a:rPr sz="2800" spc="-70" dirty="0">
                <a:latin typeface="Calibri" pitchFamily="34" charset="0"/>
                <a:cs typeface="Calibri" pitchFamily="34" charset="0"/>
              </a:rPr>
              <a:t> </a:t>
            </a:r>
            <a:r>
              <a:rPr sz="2800" dirty="0">
                <a:latin typeface="Calibri" pitchFamily="34" charset="0"/>
                <a:cs typeface="Calibri" pitchFamily="34" charset="0"/>
              </a:rPr>
              <a:t>yapıp</a:t>
            </a:r>
            <a:r>
              <a:rPr sz="2800" spc="-48" dirty="0">
                <a:latin typeface="Calibri" pitchFamily="34" charset="0"/>
                <a:cs typeface="Calibri" pitchFamily="34" charset="0"/>
              </a:rPr>
              <a:t> </a:t>
            </a:r>
            <a:r>
              <a:rPr sz="2800" dirty="0">
                <a:latin typeface="Calibri" pitchFamily="34" charset="0"/>
                <a:cs typeface="Calibri" pitchFamily="34" charset="0"/>
              </a:rPr>
              <a:t>neleri</a:t>
            </a:r>
            <a:r>
              <a:rPr sz="2800" spc="-66" dirty="0">
                <a:latin typeface="Calibri" pitchFamily="34" charset="0"/>
                <a:cs typeface="Calibri" pitchFamily="34" charset="0"/>
              </a:rPr>
              <a:t> </a:t>
            </a:r>
            <a:r>
              <a:rPr sz="2800" spc="-9" dirty="0">
                <a:latin typeface="Calibri" pitchFamily="34" charset="0"/>
                <a:cs typeface="Calibri" pitchFamily="34" charset="0"/>
              </a:rPr>
              <a:t>yapamayacağı</a:t>
            </a:r>
            <a:endParaRPr sz="2800" dirty="0">
              <a:latin typeface="Calibri" pitchFamily="34" charset="0"/>
              <a:cs typeface="Calibri" pitchFamily="34" charset="0"/>
            </a:endParaRPr>
          </a:p>
          <a:p>
            <a:pPr marL="312874" indent="-301738">
              <a:spcBef>
                <a:spcPts val="675"/>
              </a:spcBef>
              <a:buFont typeface="Arial"/>
              <a:buChar char="•"/>
              <a:tabLst>
                <a:tab pos="312874" algn="l"/>
              </a:tabLst>
            </a:pPr>
            <a:r>
              <a:rPr sz="2800" dirty="0">
                <a:latin typeface="Calibri" pitchFamily="34" charset="0"/>
                <a:cs typeface="Calibri" pitchFamily="34" charset="0"/>
              </a:rPr>
              <a:t>Tahammül</a:t>
            </a:r>
            <a:r>
              <a:rPr sz="2800" spc="-105" dirty="0">
                <a:latin typeface="Calibri" pitchFamily="34" charset="0"/>
                <a:cs typeface="Calibri" pitchFamily="34" charset="0"/>
              </a:rPr>
              <a:t> </a:t>
            </a:r>
            <a:r>
              <a:rPr sz="2800" spc="-18" dirty="0">
                <a:latin typeface="Calibri" pitchFamily="34" charset="0"/>
                <a:cs typeface="Calibri" pitchFamily="34" charset="0"/>
              </a:rPr>
              <a:t>gücü</a:t>
            </a:r>
            <a:endParaRPr sz="2800" dirty="0">
              <a:latin typeface="Calibri" pitchFamily="34" charset="0"/>
              <a:cs typeface="Calibri" pitchFamily="34" charset="0"/>
            </a:endParaRPr>
          </a:p>
          <a:p>
            <a:pPr marL="312874" marR="4453" indent="-302295">
              <a:spcBef>
                <a:spcPts val="671"/>
              </a:spcBef>
              <a:buFont typeface="Arial"/>
              <a:buChar char="•"/>
              <a:tabLst>
                <a:tab pos="312874" algn="l"/>
              </a:tabLst>
            </a:pPr>
            <a:r>
              <a:rPr sz="2800" dirty="0">
                <a:latin typeface="Calibri" pitchFamily="34" charset="0"/>
                <a:cs typeface="Calibri" pitchFamily="34" charset="0"/>
              </a:rPr>
              <a:t>Duyarlı</a:t>
            </a:r>
            <a:r>
              <a:rPr sz="2800" spc="-83" dirty="0">
                <a:latin typeface="Calibri" pitchFamily="34" charset="0"/>
                <a:cs typeface="Calibri" pitchFamily="34" charset="0"/>
              </a:rPr>
              <a:t> </a:t>
            </a:r>
            <a:r>
              <a:rPr sz="2800" dirty="0">
                <a:latin typeface="Calibri" pitchFamily="34" charset="0"/>
                <a:cs typeface="Calibri" pitchFamily="34" charset="0"/>
              </a:rPr>
              <a:t>olduğu</a:t>
            </a:r>
            <a:r>
              <a:rPr sz="2800" spc="-79" dirty="0">
                <a:latin typeface="Calibri" pitchFamily="34" charset="0"/>
                <a:cs typeface="Calibri" pitchFamily="34" charset="0"/>
              </a:rPr>
              <a:t> </a:t>
            </a:r>
            <a:r>
              <a:rPr sz="2800" dirty="0">
                <a:latin typeface="Calibri" pitchFamily="34" charset="0"/>
                <a:cs typeface="Calibri" pitchFamily="34" charset="0"/>
              </a:rPr>
              <a:t>yönler</a:t>
            </a:r>
            <a:r>
              <a:rPr sz="2800" spc="-92" dirty="0">
                <a:latin typeface="Calibri" pitchFamily="34" charset="0"/>
                <a:cs typeface="Calibri" pitchFamily="34" charset="0"/>
              </a:rPr>
              <a:t> </a:t>
            </a:r>
            <a:r>
              <a:rPr sz="2800" dirty="0">
                <a:latin typeface="Calibri" pitchFamily="34" charset="0"/>
                <a:cs typeface="Calibri" pitchFamily="34" charset="0"/>
              </a:rPr>
              <a:t>(“yumuşak</a:t>
            </a:r>
            <a:r>
              <a:rPr sz="2800" spc="-79" dirty="0">
                <a:latin typeface="Calibri" pitchFamily="34" charset="0"/>
                <a:cs typeface="Calibri" pitchFamily="34" charset="0"/>
              </a:rPr>
              <a:t> </a:t>
            </a:r>
            <a:r>
              <a:rPr sz="2800" spc="-9" dirty="0">
                <a:latin typeface="Calibri" pitchFamily="34" charset="0"/>
                <a:cs typeface="Calibri" pitchFamily="34" charset="0"/>
              </a:rPr>
              <a:t>karın”, “</a:t>
            </a:r>
            <a:r>
              <a:rPr sz="2800" spc="-9" dirty="0" err="1">
                <a:latin typeface="Calibri" pitchFamily="34" charset="0"/>
                <a:cs typeface="Calibri" pitchFamily="34" charset="0"/>
              </a:rPr>
              <a:t>damar</a:t>
            </a:r>
            <a:r>
              <a:rPr sz="2800" spc="-9" dirty="0">
                <a:latin typeface="Calibri" pitchFamily="34" charset="0"/>
                <a:cs typeface="Calibri" pitchFamily="34" charset="0"/>
              </a:rPr>
              <a:t>”</a:t>
            </a:r>
            <a:r>
              <a:rPr lang="tr-TR" sz="2800" spc="-9" dirty="0">
                <a:latin typeface="Calibri" pitchFamily="34" charset="0"/>
                <a:cs typeface="Calibri" pitchFamily="34" charset="0"/>
              </a:rPr>
              <a:t>,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“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bam teli</a:t>
            </a:r>
            <a:r>
              <a:rPr lang="tr-TR" sz="2800" spc="-9" dirty="0">
                <a:latin typeface="Calibri" pitchFamily="34" charset="0"/>
                <a:cs typeface="Calibri" pitchFamily="34" charset="0"/>
              </a:rPr>
              <a:t>”</a:t>
            </a:r>
            <a:r>
              <a:rPr sz="2800" spc="-9" dirty="0">
                <a:latin typeface="Calibri" pitchFamily="34" charset="0"/>
                <a:cs typeface="Calibri" pitchFamily="34" charset="0"/>
              </a:rPr>
              <a:t>)</a:t>
            </a:r>
            <a:endParaRPr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00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1600" y="1412776"/>
            <a:ext cx="7416824" cy="1360586"/>
          </a:xfrm>
          <a:prstGeom prst="rect">
            <a:avLst/>
          </a:prstGeom>
        </p:spPr>
        <p:txBody>
          <a:bodyPr vert="horz" wrap="square" lIns="0" tIns="11134" rIns="0" bIns="0" rtlCol="0">
            <a:spAutoFit/>
          </a:bodyPr>
          <a:lstStyle/>
          <a:p>
            <a:pPr marL="205984" marR="4453" indent="-195407" algn="ctr">
              <a:lnSpc>
                <a:spcPct val="136900"/>
              </a:lnSpc>
              <a:spcBef>
                <a:spcPts val="88"/>
              </a:spcBef>
            </a:pPr>
            <a:r>
              <a:rPr sz="3200" dirty="0">
                <a:latin typeface="Calibri" pitchFamily="34" charset="0"/>
                <a:cs typeface="Calibri" pitchFamily="34" charset="0"/>
              </a:rPr>
              <a:t>Özgüveninizi</a:t>
            </a:r>
            <a:r>
              <a:rPr sz="3200" spc="-79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ve</a:t>
            </a:r>
            <a:r>
              <a:rPr sz="3200" spc="-92" dirty="0">
                <a:latin typeface="Calibri" pitchFamily="34" charset="0"/>
                <a:cs typeface="Calibri" pitchFamily="34" charset="0"/>
              </a:rPr>
              <a:t> </a:t>
            </a:r>
            <a:r>
              <a:rPr sz="3200" spc="-9" dirty="0">
                <a:latin typeface="Calibri" pitchFamily="34" charset="0"/>
                <a:cs typeface="Calibri" pitchFamily="34" charset="0"/>
              </a:rPr>
              <a:t>özdeğerlilik </a:t>
            </a:r>
            <a:r>
              <a:rPr sz="3200" dirty="0">
                <a:latin typeface="Calibri" pitchFamily="34" charset="0"/>
                <a:cs typeface="Calibri" pitchFamily="34" charset="0"/>
              </a:rPr>
              <a:t>duygunuzu</a:t>
            </a:r>
            <a:r>
              <a:rPr sz="3200" spc="-105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 err="1">
                <a:latin typeface="Calibri" pitchFamily="34" charset="0"/>
                <a:cs typeface="Calibri" pitchFamily="34" charset="0"/>
              </a:rPr>
              <a:t>gözden</a:t>
            </a:r>
            <a:r>
              <a:rPr sz="3200" spc="-114" dirty="0">
                <a:latin typeface="Calibri" pitchFamily="34" charset="0"/>
                <a:cs typeface="Calibri" pitchFamily="34" charset="0"/>
              </a:rPr>
              <a:t> </a:t>
            </a:r>
            <a:r>
              <a:rPr sz="3200" spc="-9" dirty="0" err="1" smtClean="0">
                <a:latin typeface="Calibri" pitchFamily="34" charset="0"/>
                <a:cs typeface="Calibri" pitchFamily="34" charset="0"/>
              </a:rPr>
              <a:t>geçirin</a:t>
            </a:r>
            <a:r>
              <a:rPr lang="tr-TR" sz="3200" spc="-9" dirty="0" smtClean="0">
                <a:latin typeface="Calibri" pitchFamily="34" charset="0"/>
                <a:cs typeface="Calibri" pitchFamily="34" charset="0"/>
              </a:rPr>
              <a:t>.</a:t>
            </a:r>
            <a:endParaRPr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81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608" y="1052736"/>
            <a:ext cx="7498080" cy="480060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tr-TR" sz="4000" b="1" dirty="0" smtClean="0">
                <a:solidFill>
                  <a:srgbClr val="C00000"/>
                </a:solidFill>
              </a:rPr>
              <a:t>Zor İnsan Tipleri </a:t>
            </a:r>
          </a:p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4" t="35547" r="61677" b="47575"/>
          <a:stretch/>
        </p:blipFill>
        <p:spPr bwMode="auto">
          <a:xfrm>
            <a:off x="1914525" y="2600324"/>
            <a:ext cx="5823808" cy="23408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30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35608" y="594295"/>
            <a:ext cx="7498080" cy="503685"/>
          </a:xfrm>
          <a:prstGeom prst="rect">
            <a:avLst/>
          </a:prstGeom>
        </p:spPr>
        <p:txBody>
          <a:bodyPr vert="horz" wrap="square" lIns="0" tIns="11134" rIns="0" bIns="0" rtlCol="0">
            <a:spAutoFit/>
          </a:bodyPr>
          <a:lstStyle/>
          <a:p>
            <a:pPr marL="11134" algn="ctr">
              <a:spcBef>
                <a:spcPts val="88"/>
              </a:spcBef>
            </a:pPr>
            <a:r>
              <a:rPr sz="3200" b="1" dirty="0">
                <a:solidFill>
                  <a:srgbClr val="C00000"/>
                </a:solidFill>
                <a:effectLst/>
                <a:uFill>
                  <a:solidFill>
                    <a:srgbClr val="F25A99"/>
                  </a:solidFill>
                </a:uFill>
                <a:latin typeface="Calibri" pitchFamily="34" charset="0"/>
                <a:cs typeface="Calibri" pitchFamily="34" charset="0"/>
              </a:rPr>
              <a:t>İlişkiyi</a:t>
            </a:r>
            <a:r>
              <a:rPr sz="3200" b="1" spc="-66" dirty="0">
                <a:solidFill>
                  <a:srgbClr val="C00000"/>
                </a:solidFill>
                <a:effectLst/>
                <a:uFill>
                  <a:solidFill>
                    <a:srgbClr val="F25A99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sz="3200" b="1" dirty="0">
                <a:solidFill>
                  <a:srgbClr val="C00000"/>
                </a:solidFill>
                <a:effectLst/>
                <a:uFill>
                  <a:solidFill>
                    <a:srgbClr val="F25A99"/>
                  </a:solidFill>
                </a:uFill>
                <a:latin typeface="Calibri" pitchFamily="34" charset="0"/>
                <a:cs typeface="Calibri" pitchFamily="34" charset="0"/>
              </a:rPr>
              <a:t>İyi</a:t>
            </a:r>
            <a:r>
              <a:rPr sz="3200" b="1" spc="-96" dirty="0">
                <a:solidFill>
                  <a:srgbClr val="C00000"/>
                </a:solidFill>
                <a:effectLst/>
                <a:uFill>
                  <a:solidFill>
                    <a:srgbClr val="F25A99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sz="3200" b="1" spc="-9" dirty="0">
                <a:solidFill>
                  <a:srgbClr val="C00000"/>
                </a:solidFill>
                <a:effectLst/>
                <a:uFill>
                  <a:solidFill>
                    <a:srgbClr val="F25A99"/>
                  </a:solidFill>
                </a:uFill>
                <a:latin typeface="Calibri" pitchFamily="34" charset="0"/>
                <a:cs typeface="Calibri" pitchFamily="34" charset="0"/>
              </a:rPr>
              <a:t>Çözümleyin</a:t>
            </a:r>
            <a:endParaRPr sz="3200" dirty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9179065"/>
              </p:ext>
            </p:extLst>
          </p:nvPr>
        </p:nvGraphicFramePr>
        <p:xfrm>
          <a:off x="1435608" y="1447800"/>
          <a:ext cx="7498080" cy="2893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984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9632" y="1563011"/>
            <a:ext cx="7232665" cy="1242349"/>
          </a:xfrm>
          <a:prstGeom prst="rect">
            <a:avLst/>
          </a:prstGeom>
        </p:spPr>
        <p:txBody>
          <a:bodyPr vert="horz" wrap="square" lIns="0" tIns="11134" rIns="0" bIns="0" rtlCol="0">
            <a:spAutoFit/>
          </a:bodyPr>
          <a:lstStyle/>
          <a:p>
            <a:pPr marL="411412" marR="400834" indent="-5011" algn="just">
              <a:lnSpc>
                <a:spcPct val="125000"/>
              </a:lnSpc>
              <a:spcBef>
                <a:spcPts val="88"/>
              </a:spcBef>
            </a:pPr>
            <a:r>
              <a:rPr sz="3200" dirty="0">
                <a:latin typeface="Calibri" pitchFamily="34" charset="0"/>
                <a:cs typeface="Calibri" pitchFamily="34" charset="0"/>
              </a:rPr>
              <a:t>İletişim</a:t>
            </a:r>
            <a:r>
              <a:rPr sz="3200" spc="-83" dirty="0">
                <a:latin typeface="Calibri" pitchFamily="34" charset="0"/>
                <a:cs typeface="Calibri" pitchFamily="34" charset="0"/>
              </a:rPr>
              <a:t> </a:t>
            </a:r>
            <a:r>
              <a:rPr sz="3200" spc="-22" dirty="0">
                <a:latin typeface="Calibri" pitchFamily="34" charset="0"/>
                <a:cs typeface="Calibri" pitchFamily="34" charset="0"/>
              </a:rPr>
              <a:t>ve </a:t>
            </a:r>
            <a:r>
              <a:rPr sz="3200" dirty="0" err="1">
                <a:latin typeface="Calibri" pitchFamily="34" charset="0"/>
                <a:cs typeface="Calibri" pitchFamily="34" charset="0"/>
              </a:rPr>
              <a:t>ilişki</a:t>
            </a:r>
            <a:r>
              <a:rPr sz="3200" spc="-39" dirty="0">
                <a:latin typeface="Calibri" pitchFamily="34" charset="0"/>
                <a:cs typeface="Calibri" pitchFamily="34" charset="0"/>
              </a:rPr>
              <a:t> </a:t>
            </a:r>
            <a:r>
              <a:rPr sz="3200" spc="-9" dirty="0" err="1">
                <a:latin typeface="Calibri" pitchFamily="34" charset="0"/>
                <a:cs typeface="Calibri" pitchFamily="34" charset="0"/>
              </a:rPr>
              <a:t>kurma</a:t>
            </a:r>
            <a:r>
              <a:rPr lang="tr-TR" sz="3200" spc="-9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 err="1">
                <a:latin typeface="Calibri" pitchFamily="34" charset="0"/>
                <a:cs typeface="Calibri" pitchFamily="34" charset="0"/>
              </a:rPr>
              <a:t>becerilerinizi</a:t>
            </a:r>
            <a:r>
              <a:rPr sz="3200" spc="-145" dirty="0">
                <a:latin typeface="Calibri" pitchFamily="34" charset="0"/>
                <a:cs typeface="Calibri" pitchFamily="34" charset="0"/>
              </a:rPr>
              <a:t> </a:t>
            </a:r>
            <a:r>
              <a:rPr sz="3200" spc="-22" dirty="0">
                <a:latin typeface="Calibri" pitchFamily="34" charset="0"/>
                <a:cs typeface="Calibri" pitchFamily="34" charset="0"/>
              </a:rPr>
              <a:t>ve </a:t>
            </a:r>
            <a:r>
              <a:rPr sz="3200" dirty="0" err="1">
                <a:latin typeface="Calibri" pitchFamily="34" charset="0"/>
                <a:cs typeface="Calibri" pitchFamily="34" charset="0"/>
              </a:rPr>
              <a:t>tarzınızı</a:t>
            </a:r>
            <a:r>
              <a:rPr sz="3200" spc="-92" dirty="0">
                <a:latin typeface="Calibri" pitchFamily="34" charset="0"/>
                <a:cs typeface="Calibri" pitchFamily="34" charset="0"/>
              </a:rPr>
              <a:t> </a:t>
            </a:r>
            <a:r>
              <a:rPr sz="3200" spc="-9" dirty="0" err="1">
                <a:latin typeface="Calibri" pitchFamily="34" charset="0"/>
                <a:cs typeface="Calibri" pitchFamily="34" charset="0"/>
              </a:rPr>
              <a:t>gözden</a:t>
            </a:r>
            <a:r>
              <a:rPr lang="tr-TR" sz="3200" spc="-9" dirty="0">
                <a:latin typeface="Calibri" pitchFamily="34" charset="0"/>
                <a:cs typeface="Calibri" pitchFamily="34" charset="0"/>
              </a:rPr>
              <a:t> </a:t>
            </a:r>
            <a:r>
              <a:rPr sz="3200" spc="-9" dirty="0" err="1">
                <a:latin typeface="Calibri" pitchFamily="34" charset="0"/>
                <a:cs typeface="Calibri" pitchFamily="34" charset="0"/>
              </a:rPr>
              <a:t>geçirin</a:t>
            </a:r>
            <a:r>
              <a:rPr lang="tr-TR" sz="3200" spc="-9" dirty="0">
                <a:latin typeface="Calibri" pitchFamily="34" charset="0"/>
                <a:cs typeface="Calibri" pitchFamily="34" charset="0"/>
              </a:rPr>
              <a:t>.</a:t>
            </a:r>
            <a:endParaRPr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35608" y="594295"/>
            <a:ext cx="7498080" cy="503685"/>
          </a:xfrm>
          <a:prstGeom prst="rect">
            <a:avLst/>
          </a:prstGeom>
        </p:spPr>
        <p:txBody>
          <a:bodyPr vert="horz" wrap="square" lIns="0" tIns="11134" rIns="0" bIns="0" rtlCol="0">
            <a:spAutoFit/>
          </a:bodyPr>
          <a:lstStyle/>
          <a:p>
            <a:pPr marL="11134">
              <a:spcBef>
                <a:spcPts val="88"/>
              </a:spcBef>
            </a:pPr>
            <a:r>
              <a:rPr sz="3200" b="1" dirty="0">
                <a:solidFill>
                  <a:srgbClr val="C00000"/>
                </a:solidFill>
                <a:effectLst/>
                <a:uFill>
                  <a:solidFill>
                    <a:srgbClr val="F25A99"/>
                  </a:solidFill>
                </a:uFill>
                <a:latin typeface="Calibri" pitchFamily="34" charset="0"/>
                <a:cs typeface="Calibri" pitchFamily="34" charset="0"/>
              </a:rPr>
              <a:t>İlişki</a:t>
            </a:r>
            <a:r>
              <a:rPr sz="3200" b="1" spc="-44" dirty="0">
                <a:solidFill>
                  <a:srgbClr val="C00000"/>
                </a:solidFill>
                <a:effectLst/>
                <a:uFill>
                  <a:solidFill>
                    <a:srgbClr val="F25A99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sz="3200" b="1" dirty="0">
                <a:solidFill>
                  <a:srgbClr val="C00000"/>
                </a:solidFill>
                <a:effectLst/>
                <a:uFill>
                  <a:solidFill>
                    <a:srgbClr val="F25A99"/>
                  </a:solidFill>
                </a:uFill>
                <a:latin typeface="Calibri" pitchFamily="34" charset="0"/>
                <a:cs typeface="Calibri" pitchFamily="34" charset="0"/>
              </a:rPr>
              <a:t>ve</a:t>
            </a:r>
            <a:r>
              <a:rPr sz="3200" b="1" spc="-79" dirty="0">
                <a:solidFill>
                  <a:srgbClr val="C00000"/>
                </a:solidFill>
                <a:effectLst/>
                <a:uFill>
                  <a:solidFill>
                    <a:srgbClr val="F25A99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sz="3200" b="1" dirty="0">
                <a:solidFill>
                  <a:srgbClr val="C00000"/>
                </a:solidFill>
                <a:effectLst/>
                <a:uFill>
                  <a:solidFill>
                    <a:srgbClr val="F25A99"/>
                  </a:solidFill>
                </a:uFill>
                <a:latin typeface="Calibri" pitchFamily="34" charset="0"/>
                <a:cs typeface="Calibri" pitchFamily="34" charset="0"/>
              </a:rPr>
              <a:t>İletişimi</a:t>
            </a:r>
            <a:r>
              <a:rPr sz="3200" b="1" spc="-57" dirty="0">
                <a:solidFill>
                  <a:srgbClr val="C00000"/>
                </a:solidFill>
                <a:effectLst/>
                <a:uFill>
                  <a:solidFill>
                    <a:srgbClr val="F25A99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sz="3200" b="1" spc="-9" dirty="0">
                <a:solidFill>
                  <a:srgbClr val="C00000"/>
                </a:solidFill>
                <a:effectLst/>
                <a:uFill>
                  <a:solidFill>
                    <a:srgbClr val="F25A99"/>
                  </a:solidFill>
                </a:uFill>
                <a:latin typeface="Calibri" pitchFamily="34" charset="0"/>
                <a:cs typeface="Calibri" pitchFamily="34" charset="0"/>
              </a:rPr>
              <a:t>Yönetin-Yönlendirin</a:t>
            </a:r>
            <a:endParaRPr sz="3200" dirty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20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5608" y="594295"/>
            <a:ext cx="7498080" cy="503685"/>
          </a:xfrm>
          <a:prstGeom prst="rect">
            <a:avLst/>
          </a:prstGeom>
        </p:spPr>
        <p:txBody>
          <a:bodyPr vert="horz" wrap="square" lIns="0" tIns="11134" rIns="0" bIns="0" rtlCol="0">
            <a:spAutoFit/>
          </a:bodyPr>
          <a:lstStyle/>
          <a:p>
            <a:pPr marL="1902848">
              <a:spcBef>
                <a:spcPts val="88"/>
              </a:spcBef>
            </a:pPr>
            <a:r>
              <a:rPr sz="3200" b="1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İletişim</a:t>
            </a:r>
            <a:r>
              <a:rPr sz="3200" b="1" spc="-123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sz="3200" b="1" spc="-9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Becerileri</a:t>
            </a:r>
            <a:endParaRPr sz="3200" dirty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17313" y="1340768"/>
            <a:ext cx="7711260" cy="5112956"/>
          </a:xfrm>
          <a:prstGeom prst="rect">
            <a:avLst/>
          </a:prstGeom>
        </p:spPr>
        <p:txBody>
          <a:bodyPr vert="horz" wrap="square" lIns="0" tIns="171468" rIns="0" bIns="0" rtlCol="0">
            <a:spAutoFit/>
          </a:bodyPr>
          <a:lstStyle/>
          <a:p>
            <a:pPr marL="312874" indent="-301738">
              <a:spcBef>
                <a:spcPts val="1350"/>
              </a:spcBef>
              <a:buClr>
                <a:srgbClr val="00B050"/>
              </a:buClr>
              <a:buFont typeface="Arial"/>
              <a:buChar char="•"/>
              <a:tabLst>
                <a:tab pos="312874" algn="l"/>
              </a:tabLst>
            </a:pPr>
            <a:r>
              <a:rPr sz="3200" dirty="0">
                <a:latin typeface="Calibri" pitchFamily="34" charset="0"/>
                <a:cs typeface="Calibri" pitchFamily="34" charset="0"/>
              </a:rPr>
              <a:t>İyi</a:t>
            </a:r>
            <a:r>
              <a:rPr sz="3200" spc="-53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bir</a:t>
            </a:r>
            <a:r>
              <a:rPr sz="3200" spc="-53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dinleyici</a:t>
            </a:r>
            <a:r>
              <a:rPr sz="3200" spc="-35" dirty="0">
                <a:latin typeface="Calibri" pitchFamily="34" charset="0"/>
                <a:cs typeface="Calibri" pitchFamily="34" charset="0"/>
              </a:rPr>
              <a:t> </a:t>
            </a:r>
            <a:r>
              <a:rPr sz="3200" spc="-18" dirty="0">
                <a:latin typeface="Calibri" pitchFamily="34" charset="0"/>
                <a:cs typeface="Calibri" pitchFamily="34" charset="0"/>
              </a:rPr>
              <a:t>olmak</a:t>
            </a:r>
            <a:endParaRPr sz="3200" dirty="0">
              <a:latin typeface="Calibri" pitchFamily="34" charset="0"/>
              <a:cs typeface="Calibri" pitchFamily="34" charset="0"/>
            </a:endParaRPr>
          </a:p>
          <a:p>
            <a:pPr marL="312874" indent="-301738">
              <a:spcBef>
                <a:spcPts val="1263"/>
              </a:spcBef>
              <a:buClr>
                <a:srgbClr val="00B050"/>
              </a:buClr>
              <a:buFont typeface="Arial"/>
              <a:buChar char="•"/>
              <a:tabLst>
                <a:tab pos="312874" algn="l"/>
              </a:tabLst>
            </a:pPr>
            <a:r>
              <a:rPr sz="3200" dirty="0">
                <a:latin typeface="Calibri" pitchFamily="34" charset="0"/>
                <a:cs typeface="Calibri" pitchFamily="34" charset="0"/>
              </a:rPr>
              <a:t>Kendini</a:t>
            </a:r>
            <a:r>
              <a:rPr sz="3200" spc="-26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iyi</a:t>
            </a:r>
            <a:r>
              <a:rPr sz="3200" spc="-44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ifade</a:t>
            </a:r>
            <a:r>
              <a:rPr sz="3200" spc="-61" dirty="0">
                <a:latin typeface="Calibri" pitchFamily="34" charset="0"/>
                <a:cs typeface="Calibri" pitchFamily="34" charset="0"/>
              </a:rPr>
              <a:t> </a:t>
            </a:r>
            <a:r>
              <a:rPr sz="3200" spc="-9" dirty="0">
                <a:latin typeface="Calibri" pitchFamily="34" charset="0"/>
                <a:cs typeface="Calibri" pitchFamily="34" charset="0"/>
              </a:rPr>
              <a:t>edebilmek</a:t>
            </a:r>
            <a:endParaRPr sz="3200" dirty="0">
              <a:latin typeface="Calibri" pitchFamily="34" charset="0"/>
              <a:cs typeface="Calibri" pitchFamily="34" charset="0"/>
            </a:endParaRPr>
          </a:p>
          <a:p>
            <a:pPr marL="312874" indent="-301738">
              <a:spcBef>
                <a:spcPts val="1263"/>
              </a:spcBef>
              <a:buClr>
                <a:srgbClr val="00B050"/>
              </a:buClr>
              <a:buFont typeface="Arial"/>
              <a:buChar char="•"/>
              <a:tabLst>
                <a:tab pos="312874" algn="l"/>
              </a:tabLst>
            </a:pPr>
            <a:r>
              <a:rPr sz="3200" dirty="0">
                <a:latin typeface="Calibri" pitchFamily="34" charset="0"/>
                <a:cs typeface="Calibri" pitchFamily="34" charset="0"/>
              </a:rPr>
              <a:t>Neyi</a:t>
            </a:r>
            <a:r>
              <a:rPr sz="3200" spc="-57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ne</a:t>
            </a:r>
            <a:r>
              <a:rPr sz="3200" spc="-35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zaman</a:t>
            </a:r>
            <a:r>
              <a:rPr sz="3200" spc="-44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söyleyeceğini</a:t>
            </a:r>
            <a:r>
              <a:rPr sz="3200" spc="-44" dirty="0">
                <a:latin typeface="Calibri" pitchFamily="34" charset="0"/>
                <a:cs typeface="Calibri" pitchFamily="34" charset="0"/>
              </a:rPr>
              <a:t> </a:t>
            </a:r>
            <a:r>
              <a:rPr sz="3200" spc="-9" dirty="0">
                <a:latin typeface="Calibri" pitchFamily="34" charset="0"/>
                <a:cs typeface="Calibri" pitchFamily="34" charset="0"/>
              </a:rPr>
              <a:t>bilmek</a:t>
            </a:r>
            <a:endParaRPr sz="3200" dirty="0">
              <a:latin typeface="Calibri" pitchFamily="34" charset="0"/>
              <a:cs typeface="Calibri" pitchFamily="34" charset="0"/>
            </a:endParaRPr>
          </a:p>
          <a:p>
            <a:pPr marL="312874" indent="-301738">
              <a:spcBef>
                <a:spcPts val="1263"/>
              </a:spcBef>
              <a:buClr>
                <a:srgbClr val="00B050"/>
              </a:buClr>
              <a:buFont typeface="Arial"/>
              <a:buChar char="•"/>
              <a:tabLst>
                <a:tab pos="312874" algn="l"/>
              </a:tabLst>
            </a:pPr>
            <a:r>
              <a:rPr sz="3200" dirty="0">
                <a:latin typeface="Calibri" pitchFamily="34" charset="0"/>
                <a:cs typeface="Calibri" pitchFamily="34" charset="0"/>
              </a:rPr>
              <a:t>Karşıdakinde</a:t>
            </a:r>
            <a:r>
              <a:rPr sz="3200" spc="-123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anlaşıldığı</a:t>
            </a:r>
            <a:r>
              <a:rPr sz="3200" spc="-31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duygusu</a:t>
            </a:r>
            <a:r>
              <a:rPr sz="3200" spc="-83" dirty="0">
                <a:latin typeface="Calibri" pitchFamily="34" charset="0"/>
                <a:cs typeface="Calibri" pitchFamily="34" charset="0"/>
              </a:rPr>
              <a:t> </a:t>
            </a:r>
            <a:r>
              <a:rPr sz="3200" spc="-9" dirty="0">
                <a:latin typeface="Calibri" pitchFamily="34" charset="0"/>
                <a:cs typeface="Calibri" pitchFamily="34" charset="0"/>
              </a:rPr>
              <a:t>yaratmak</a:t>
            </a:r>
            <a:endParaRPr sz="3200" dirty="0">
              <a:latin typeface="Calibri" pitchFamily="34" charset="0"/>
              <a:cs typeface="Calibri" pitchFamily="34" charset="0"/>
            </a:endParaRPr>
          </a:p>
          <a:p>
            <a:pPr marL="312874" indent="-301738">
              <a:spcBef>
                <a:spcPts val="1263"/>
              </a:spcBef>
              <a:buClr>
                <a:srgbClr val="00B050"/>
              </a:buClr>
              <a:buFont typeface="Arial"/>
              <a:buChar char="•"/>
              <a:tabLst>
                <a:tab pos="312874" algn="l"/>
              </a:tabLst>
            </a:pPr>
            <a:r>
              <a:rPr sz="3200" dirty="0">
                <a:latin typeface="Calibri" pitchFamily="34" charset="0"/>
                <a:cs typeface="Calibri" pitchFamily="34" charset="0"/>
              </a:rPr>
              <a:t>Karşıdakinin</a:t>
            </a:r>
            <a:r>
              <a:rPr sz="3200" spc="-70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kendisini</a:t>
            </a:r>
            <a:r>
              <a:rPr sz="3200" spc="-66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ifade</a:t>
            </a:r>
            <a:r>
              <a:rPr sz="3200" spc="-44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etmesini</a:t>
            </a:r>
            <a:r>
              <a:rPr sz="3200" spc="-88" dirty="0">
                <a:latin typeface="Calibri" pitchFamily="34" charset="0"/>
                <a:cs typeface="Calibri" pitchFamily="34" charset="0"/>
              </a:rPr>
              <a:t> </a:t>
            </a:r>
            <a:r>
              <a:rPr sz="3200" spc="-9" dirty="0">
                <a:latin typeface="Calibri" pitchFamily="34" charset="0"/>
                <a:cs typeface="Calibri" pitchFamily="34" charset="0"/>
              </a:rPr>
              <a:t>kolaylaştırmak</a:t>
            </a:r>
            <a:endParaRPr sz="3200" dirty="0">
              <a:latin typeface="Calibri" pitchFamily="34" charset="0"/>
              <a:cs typeface="Calibri" pitchFamily="34" charset="0"/>
            </a:endParaRPr>
          </a:p>
          <a:p>
            <a:pPr marL="312874" indent="-301738">
              <a:spcBef>
                <a:spcPts val="1263"/>
              </a:spcBef>
              <a:buClr>
                <a:srgbClr val="00B050"/>
              </a:buClr>
              <a:buFont typeface="Arial"/>
              <a:buChar char="•"/>
              <a:tabLst>
                <a:tab pos="312874" algn="l"/>
              </a:tabLst>
            </a:pPr>
            <a:r>
              <a:rPr sz="3200" dirty="0">
                <a:latin typeface="Calibri" pitchFamily="34" charset="0"/>
                <a:cs typeface="Calibri" pitchFamily="34" charset="0"/>
              </a:rPr>
              <a:t>Karşıdakini</a:t>
            </a:r>
            <a:r>
              <a:rPr sz="3200" spc="-96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olduğu</a:t>
            </a:r>
            <a:r>
              <a:rPr sz="3200" spc="-53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gibi</a:t>
            </a:r>
            <a:r>
              <a:rPr sz="3200" spc="-39" dirty="0">
                <a:latin typeface="Calibri" pitchFamily="34" charset="0"/>
                <a:cs typeface="Calibri" pitchFamily="34" charset="0"/>
              </a:rPr>
              <a:t> </a:t>
            </a:r>
            <a:r>
              <a:rPr sz="3200" spc="-9" dirty="0">
                <a:latin typeface="Calibri" pitchFamily="34" charset="0"/>
                <a:cs typeface="Calibri" pitchFamily="34" charset="0"/>
              </a:rPr>
              <a:t>kabullenmek</a:t>
            </a:r>
            <a:endParaRPr sz="3200" dirty="0">
              <a:latin typeface="Calibri" pitchFamily="34" charset="0"/>
              <a:cs typeface="Calibri" pitchFamily="34" charset="0"/>
            </a:endParaRPr>
          </a:p>
          <a:p>
            <a:pPr marL="312874" indent="-301738">
              <a:spcBef>
                <a:spcPts val="1263"/>
              </a:spcBef>
              <a:buClr>
                <a:srgbClr val="00B050"/>
              </a:buClr>
              <a:buFont typeface="Arial"/>
              <a:buChar char="•"/>
              <a:tabLst>
                <a:tab pos="312874" algn="l"/>
              </a:tabLst>
            </a:pPr>
            <a:r>
              <a:rPr sz="3200" spc="-9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tr-TR" sz="3200" spc="-9" dirty="0" err="1">
                <a:latin typeface="Calibri" pitchFamily="34" charset="0"/>
                <a:cs typeface="Calibri" pitchFamily="34" charset="0"/>
              </a:rPr>
              <a:t>mpati</a:t>
            </a:r>
            <a:endParaRPr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48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71600" y="1628800"/>
            <a:ext cx="7992888" cy="2649796"/>
          </a:xfrm>
          <a:prstGeom prst="rect">
            <a:avLst/>
          </a:prstGeom>
        </p:spPr>
        <p:txBody>
          <a:bodyPr vert="horz" wrap="square" lIns="0" tIns="96869" rIns="0" bIns="0" rtlCol="0">
            <a:spAutoFit/>
          </a:bodyPr>
          <a:lstStyle/>
          <a:p>
            <a:pPr marL="467779" marR="4453" indent="-457200">
              <a:spcBef>
                <a:spcPts val="671"/>
              </a:spcBef>
              <a:buFont typeface="Arial" pitchFamily="34" charset="0"/>
              <a:buChar char="•"/>
            </a:pPr>
            <a:r>
              <a:rPr sz="3200" dirty="0" err="1" smtClean="0">
                <a:latin typeface="Calibri" pitchFamily="34" charset="0"/>
                <a:cs typeface="Calibri" pitchFamily="34" charset="0"/>
              </a:rPr>
              <a:t>Söylediğiniz</a:t>
            </a:r>
            <a:r>
              <a:rPr sz="3200" spc="-44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ya</a:t>
            </a:r>
            <a:r>
              <a:rPr sz="3200" spc="-88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da</a:t>
            </a:r>
            <a:r>
              <a:rPr sz="3200" spc="-105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söylemek</a:t>
            </a:r>
            <a:r>
              <a:rPr sz="3200" spc="-66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istediğiniz</a:t>
            </a:r>
            <a:r>
              <a:rPr sz="3200" spc="-79" dirty="0">
                <a:latin typeface="Calibri" pitchFamily="34" charset="0"/>
                <a:cs typeface="Calibri" pitchFamily="34" charset="0"/>
              </a:rPr>
              <a:t> </a:t>
            </a:r>
            <a:r>
              <a:rPr sz="3200" spc="-9" dirty="0" err="1">
                <a:latin typeface="Calibri" pitchFamily="34" charset="0"/>
                <a:cs typeface="Calibri" pitchFamily="34" charset="0"/>
              </a:rPr>
              <a:t>değil</a:t>
            </a:r>
            <a:r>
              <a:rPr sz="3200" spc="-9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 err="1" smtClean="0">
                <a:latin typeface="Calibri" pitchFamily="34" charset="0"/>
                <a:cs typeface="Calibri" pitchFamily="34" charset="0"/>
              </a:rPr>
              <a:t>önemli</a:t>
            </a:r>
            <a:r>
              <a:rPr sz="3200" spc="-22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olan</a:t>
            </a:r>
            <a:r>
              <a:rPr sz="3200" spc="-31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ona</a:t>
            </a:r>
            <a:r>
              <a:rPr sz="3200" spc="-57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ne</a:t>
            </a:r>
            <a:r>
              <a:rPr sz="3200" spc="-57" dirty="0">
                <a:latin typeface="Calibri" pitchFamily="34" charset="0"/>
                <a:cs typeface="Calibri" pitchFamily="34" charset="0"/>
              </a:rPr>
              <a:t> </a:t>
            </a:r>
            <a:r>
              <a:rPr sz="3200" spc="-9" dirty="0" err="1" smtClean="0">
                <a:latin typeface="Calibri" pitchFamily="34" charset="0"/>
                <a:cs typeface="Calibri" pitchFamily="34" charset="0"/>
              </a:rPr>
              <a:t>ulaştığıdır</a:t>
            </a:r>
            <a:r>
              <a:rPr sz="3200" spc="-9" dirty="0" smtClean="0">
                <a:latin typeface="Calibri" pitchFamily="34" charset="0"/>
                <a:cs typeface="Calibri" pitchFamily="34" charset="0"/>
              </a:rPr>
              <a:t>.</a:t>
            </a:r>
            <a:endParaRPr lang="tr-TR" sz="3200" dirty="0">
              <a:latin typeface="Calibri" pitchFamily="34" charset="0"/>
              <a:cs typeface="Calibri" pitchFamily="34" charset="0"/>
            </a:endParaRPr>
          </a:p>
          <a:p>
            <a:pPr marL="467779" marR="4453" indent="-457200">
              <a:spcBef>
                <a:spcPts val="671"/>
              </a:spcBef>
              <a:buFont typeface="Arial" pitchFamily="34" charset="0"/>
              <a:buChar char="•"/>
            </a:pPr>
            <a:r>
              <a:rPr sz="3200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Söylerken</a:t>
            </a:r>
            <a:r>
              <a:rPr sz="3200" spc="-79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nasıl</a:t>
            </a:r>
            <a:r>
              <a:rPr sz="3200" spc="-79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3200" spc="-9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söylediniz, </a:t>
            </a:r>
            <a:r>
              <a:rPr sz="32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sızlanarak</a:t>
            </a:r>
            <a:r>
              <a:rPr sz="3200" spc="-79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mı,</a:t>
            </a:r>
            <a:r>
              <a:rPr sz="3200" spc="-6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3200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şikayet</a:t>
            </a:r>
            <a:r>
              <a:rPr sz="3200" spc="-79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3200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ederek</a:t>
            </a:r>
            <a:r>
              <a:rPr sz="3200" spc="-1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3200" spc="-22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mi,</a:t>
            </a:r>
            <a:r>
              <a:rPr sz="3200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eleştirerek</a:t>
            </a:r>
            <a:r>
              <a:rPr sz="3200" spc="-1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mi,</a:t>
            </a:r>
            <a:r>
              <a:rPr sz="3200" spc="-1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suçlayarak</a:t>
            </a:r>
            <a:r>
              <a:rPr sz="3200" spc="-7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3200" spc="-22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mı?</a:t>
            </a:r>
            <a:endParaRPr sz="3200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1466408" y="692696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C00000"/>
                </a:solidFill>
                <a:cs typeface="Calibri" pitchFamily="34" charset="0"/>
              </a:rPr>
              <a:t>İletişimde</a:t>
            </a:r>
            <a:r>
              <a:rPr lang="tr-TR" sz="3200" b="1" spc="-75" dirty="0">
                <a:solidFill>
                  <a:srgbClr val="C00000"/>
                </a:solidFill>
                <a:cs typeface="Calibri" pitchFamily="34" charset="0"/>
              </a:rPr>
              <a:t> </a:t>
            </a:r>
            <a:r>
              <a:rPr lang="tr-TR" sz="3200" b="1" dirty="0">
                <a:solidFill>
                  <a:srgbClr val="C00000"/>
                </a:solidFill>
                <a:cs typeface="Calibri" pitchFamily="34" charset="0"/>
              </a:rPr>
              <a:t>altın</a:t>
            </a:r>
            <a:r>
              <a:rPr lang="tr-TR" sz="3200" b="1" spc="-79" dirty="0">
                <a:solidFill>
                  <a:srgbClr val="C00000"/>
                </a:solidFill>
                <a:cs typeface="Calibri" pitchFamily="34" charset="0"/>
              </a:rPr>
              <a:t> </a:t>
            </a:r>
            <a:r>
              <a:rPr lang="tr-TR" sz="3200" b="1" spc="-9" dirty="0" smtClean="0">
                <a:solidFill>
                  <a:srgbClr val="C00000"/>
                </a:solidFill>
                <a:cs typeface="Calibri" pitchFamily="34" charset="0"/>
              </a:rPr>
              <a:t>kural</a:t>
            </a:r>
            <a:r>
              <a:rPr lang="tr-TR" sz="3200" b="1" dirty="0">
                <a:solidFill>
                  <a:srgbClr val="C00000"/>
                </a:solidFill>
                <a:cs typeface="Calibri" pitchFamily="34" charset="0"/>
              </a:rPr>
              <a:t/>
            </a:r>
            <a:br>
              <a:rPr lang="tr-TR" sz="3200" b="1" dirty="0">
                <a:solidFill>
                  <a:srgbClr val="C00000"/>
                </a:solidFill>
                <a:cs typeface="Calibri" pitchFamily="34" charset="0"/>
              </a:rPr>
            </a:br>
            <a:endParaRPr lang="tr-TR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1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4400" y="332656"/>
            <a:ext cx="7498080" cy="550414"/>
          </a:xfrm>
          <a:prstGeom prst="rect">
            <a:avLst/>
          </a:prstGeom>
        </p:spPr>
        <p:txBody>
          <a:bodyPr vert="horz" wrap="square" lIns="0" tIns="11691" rIns="0" bIns="0" rtlCol="0">
            <a:spAutoFit/>
          </a:bodyPr>
          <a:lstStyle/>
          <a:p>
            <a:pPr marL="625746">
              <a:spcBef>
                <a:spcPts val="92"/>
              </a:spcBef>
            </a:pPr>
            <a:r>
              <a:rPr sz="3500" dirty="0">
                <a:solidFill>
                  <a:srgbClr val="C00000"/>
                </a:solidFill>
                <a:effectLst/>
              </a:rPr>
              <a:t>İlişkiyi</a:t>
            </a:r>
            <a:r>
              <a:rPr sz="3500" spc="-53" dirty="0">
                <a:solidFill>
                  <a:srgbClr val="C00000"/>
                </a:solidFill>
                <a:effectLst/>
              </a:rPr>
              <a:t> </a:t>
            </a:r>
            <a:r>
              <a:rPr sz="3500" spc="-9" dirty="0">
                <a:solidFill>
                  <a:srgbClr val="C00000"/>
                </a:solidFill>
                <a:effectLst/>
              </a:rPr>
              <a:t>Yönetin-Yönlendirin</a:t>
            </a:r>
            <a:endParaRPr sz="3500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3608" y="908720"/>
            <a:ext cx="8100392" cy="5521006"/>
          </a:xfrm>
          <a:prstGeom prst="rect">
            <a:avLst/>
          </a:prstGeom>
        </p:spPr>
        <p:txBody>
          <a:bodyPr vert="horz" wrap="square" lIns="0" tIns="11691" rIns="0" bIns="0" rtlCol="0">
            <a:spAutoFit/>
          </a:bodyPr>
          <a:lstStyle/>
          <a:p>
            <a:pPr marL="467779" marR="918021" indent="-457200">
              <a:spcBef>
                <a:spcPts val="92"/>
              </a:spcBef>
              <a:buClr>
                <a:srgbClr val="00B050"/>
              </a:buClr>
              <a:buFont typeface="Arial" pitchFamily="34" charset="0"/>
              <a:buChar char="•"/>
              <a:tabLst>
                <a:tab pos="312874" algn="l"/>
              </a:tabLst>
            </a:pPr>
            <a:r>
              <a:rPr lang="tr-TR" sz="3000" dirty="0">
                <a:latin typeface="Calibri" pitchFamily="34" charset="0"/>
                <a:cs typeface="Calibri" pitchFamily="34" charset="0"/>
              </a:rPr>
              <a:t>Bir</a:t>
            </a:r>
            <a:r>
              <a:rPr lang="tr-TR" sz="3000" spc="-48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3000" dirty="0">
                <a:latin typeface="Calibri" pitchFamily="34" charset="0"/>
                <a:cs typeface="Calibri" pitchFamily="34" charset="0"/>
              </a:rPr>
              <a:t>çok</a:t>
            </a:r>
            <a:r>
              <a:rPr lang="tr-TR" sz="3000" spc="-26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3000" dirty="0">
                <a:latin typeface="Calibri" pitchFamily="34" charset="0"/>
                <a:cs typeface="Calibri" pitchFamily="34" charset="0"/>
              </a:rPr>
              <a:t>anlaşmazlık</a:t>
            </a:r>
            <a:r>
              <a:rPr lang="tr-TR" sz="3000" spc="-66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3000" dirty="0">
                <a:latin typeface="Calibri" pitchFamily="34" charset="0"/>
                <a:cs typeface="Calibri" pitchFamily="34" charset="0"/>
              </a:rPr>
              <a:t>aslında</a:t>
            </a:r>
            <a:r>
              <a:rPr lang="tr-TR" sz="3000" spc="-44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3000" spc="-9" dirty="0">
                <a:latin typeface="Calibri" pitchFamily="34" charset="0"/>
                <a:cs typeface="Calibri" pitchFamily="34" charset="0"/>
              </a:rPr>
              <a:t>farklılıktan kaynaklanır</a:t>
            </a:r>
            <a:r>
              <a:rPr lang="tr-TR" sz="3000" spc="-9" dirty="0" smtClean="0">
                <a:latin typeface="Calibri" pitchFamily="34" charset="0"/>
                <a:cs typeface="Calibri" pitchFamily="34" charset="0"/>
              </a:rPr>
              <a:t>.</a:t>
            </a:r>
            <a:endParaRPr lang="tr-TR" sz="3000" dirty="0">
              <a:latin typeface="Calibri" pitchFamily="34" charset="0"/>
              <a:cs typeface="Calibri" pitchFamily="34" charset="0"/>
            </a:endParaRPr>
          </a:p>
          <a:p>
            <a:pPr marL="467779" marR="4453" indent="-457200">
              <a:buClr>
                <a:srgbClr val="00B050"/>
              </a:buClr>
              <a:buFont typeface="Arial" pitchFamily="34" charset="0"/>
              <a:buChar char="•"/>
              <a:tabLst>
                <a:tab pos="312874" algn="l"/>
              </a:tabLst>
            </a:pPr>
            <a:r>
              <a:rPr lang="tr-TR" sz="3000" b="1" dirty="0">
                <a:latin typeface="Calibri" pitchFamily="34" charset="0"/>
                <a:cs typeface="Calibri" pitchFamily="34" charset="0"/>
              </a:rPr>
              <a:t>Karşınızdakinin</a:t>
            </a:r>
            <a:r>
              <a:rPr lang="tr-TR" sz="3000" b="1" spc="-79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3000" b="1" dirty="0">
                <a:latin typeface="Calibri" pitchFamily="34" charset="0"/>
                <a:cs typeface="Calibri" pitchFamily="34" charset="0"/>
              </a:rPr>
              <a:t>farklı</a:t>
            </a:r>
            <a:r>
              <a:rPr lang="tr-TR" sz="3000" b="1" spc="-53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3000" b="1" dirty="0">
                <a:latin typeface="Calibri" pitchFamily="34" charset="0"/>
                <a:cs typeface="Calibri" pitchFamily="34" charset="0"/>
              </a:rPr>
              <a:t>bir</a:t>
            </a:r>
            <a:r>
              <a:rPr lang="tr-TR" sz="3000" b="1" spc="-57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3000" b="1" dirty="0">
                <a:latin typeface="Calibri" pitchFamily="34" charset="0"/>
                <a:cs typeface="Calibri" pitchFamily="34" charset="0"/>
              </a:rPr>
              <a:t>insan</a:t>
            </a:r>
            <a:r>
              <a:rPr lang="tr-TR" sz="3000" b="1" spc="-79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3000" b="1" spc="-9" dirty="0">
                <a:latin typeface="Calibri" pitchFamily="34" charset="0"/>
                <a:cs typeface="Calibri" pitchFamily="34" charset="0"/>
              </a:rPr>
              <a:t>olduğunu </a:t>
            </a:r>
            <a:r>
              <a:rPr lang="tr-TR" sz="3000" b="1" dirty="0">
                <a:latin typeface="Calibri" pitchFamily="34" charset="0"/>
                <a:cs typeface="Calibri" pitchFamily="34" charset="0"/>
              </a:rPr>
              <a:t>kabullenebilmek</a:t>
            </a:r>
            <a:r>
              <a:rPr lang="tr-TR" sz="3000" b="1" spc="-61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3000" b="1" dirty="0">
                <a:latin typeface="Calibri" pitchFamily="34" charset="0"/>
                <a:cs typeface="Calibri" pitchFamily="34" charset="0"/>
              </a:rPr>
              <a:t>ilişkinin</a:t>
            </a:r>
            <a:r>
              <a:rPr lang="tr-TR" sz="3000" b="1" spc="-83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3000" b="1" dirty="0">
                <a:latin typeface="Calibri" pitchFamily="34" charset="0"/>
                <a:cs typeface="Calibri" pitchFamily="34" charset="0"/>
              </a:rPr>
              <a:t>iyi</a:t>
            </a:r>
            <a:r>
              <a:rPr lang="tr-TR" sz="3000" b="1" spc="-35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3000" b="1" dirty="0">
                <a:latin typeface="Calibri" pitchFamily="34" charset="0"/>
                <a:cs typeface="Calibri" pitchFamily="34" charset="0"/>
              </a:rPr>
              <a:t>yürümesi</a:t>
            </a:r>
            <a:r>
              <a:rPr lang="tr-TR" sz="3000" b="1" spc="-7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3000" b="1" dirty="0">
                <a:latin typeface="Calibri" pitchFamily="34" charset="0"/>
                <a:cs typeface="Calibri" pitchFamily="34" charset="0"/>
              </a:rPr>
              <a:t>için</a:t>
            </a:r>
            <a:r>
              <a:rPr lang="tr-TR" sz="3000" b="1" spc="-61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3000" b="1" spc="-22" dirty="0">
                <a:latin typeface="Calibri" pitchFamily="34" charset="0"/>
                <a:cs typeface="Calibri" pitchFamily="34" charset="0"/>
              </a:rPr>
              <a:t>çok </a:t>
            </a:r>
            <a:r>
              <a:rPr lang="tr-TR" sz="3000" b="1" spc="-9" dirty="0" smtClean="0">
                <a:latin typeface="Calibri" pitchFamily="34" charset="0"/>
                <a:cs typeface="Calibri" pitchFamily="34" charset="0"/>
              </a:rPr>
              <a:t>önemlidir</a:t>
            </a:r>
            <a:r>
              <a:rPr lang="tr-TR" sz="3000" spc="-9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67779" marR="4453" indent="-457200">
              <a:buClr>
                <a:srgbClr val="00B050"/>
              </a:buClr>
              <a:buFont typeface="Arial" pitchFamily="34" charset="0"/>
              <a:buChar char="•"/>
              <a:tabLst>
                <a:tab pos="312874" algn="l"/>
              </a:tabLst>
            </a:pPr>
            <a:r>
              <a:rPr lang="tr-TR" sz="3000" dirty="0" smtClean="0">
                <a:latin typeface="Calibri" pitchFamily="34" charset="0"/>
                <a:cs typeface="Calibri" pitchFamily="34" charset="0"/>
              </a:rPr>
              <a:t>Beklenti-hayal</a:t>
            </a:r>
            <a:r>
              <a:rPr lang="tr-TR" sz="3000" spc="-6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3000" dirty="0">
                <a:latin typeface="Calibri" pitchFamily="34" charset="0"/>
                <a:cs typeface="Calibri" pitchFamily="34" charset="0"/>
              </a:rPr>
              <a:t>kırıklığı</a:t>
            </a:r>
            <a:r>
              <a:rPr lang="tr-TR" sz="3000" spc="-39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3000" dirty="0" smtClean="0">
                <a:latin typeface="Calibri" pitchFamily="34" charset="0"/>
                <a:cs typeface="Calibri" pitchFamily="34" charset="0"/>
              </a:rPr>
              <a:t>döngüsünü</a:t>
            </a:r>
            <a:r>
              <a:rPr lang="tr-TR" sz="3000" spc="-79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3000" spc="-9" dirty="0" smtClean="0">
                <a:latin typeface="Calibri" pitchFamily="34" charset="0"/>
                <a:cs typeface="Calibri" pitchFamily="34" charset="0"/>
              </a:rPr>
              <a:t>kırın.</a:t>
            </a:r>
          </a:p>
          <a:p>
            <a:pPr marL="467779" marR="4453" indent="-457200">
              <a:buClr>
                <a:srgbClr val="00B050"/>
              </a:buClr>
              <a:buFont typeface="Arial" pitchFamily="34" charset="0"/>
              <a:buChar char="•"/>
              <a:tabLst>
                <a:tab pos="312874" algn="l"/>
              </a:tabLst>
            </a:pPr>
            <a:r>
              <a:rPr sz="3000" b="1" dirty="0" err="1" smtClean="0">
                <a:latin typeface="Calibri" pitchFamily="34" charset="0"/>
                <a:cs typeface="Calibri" pitchFamily="34" charset="0"/>
              </a:rPr>
              <a:t>Onun</a:t>
            </a:r>
            <a:r>
              <a:rPr sz="3000" b="1" spc="-44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z="3000" b="1" dirty="0" err="1">
                <a:latin typeface="Calibri" pitchFamily="34" charset="0"/>
                <a:cs typeface="Calibri" pitchFamily="34" charset="0"/>
              </a:rPr>
              <a:t>bakış</a:t>
            </a:r>
            <a:r>
              <a:rPr sz="3000" b="1" spc="-22" dirty="0">
                <a:latin typeface="Calibri" pitchFamily="34" charset="0"/>
                <a:cs typeface="Calibri" pitchFamily="34" charset="0"/>
              </a:rPr>
              <a:t> </a:t>
            </a:r>
            <a:r>
              <a:rPr sz="3000" b="1" dirty="0" err="1" smtClean="0">
                <a:latin typeface="Calibri" pitchFamily="34" charset="0"/>
                <a:cs typeface="Calibri" pitchFamily="34" charset="0"/>
              </a:rPr>
              <a:t>açısını</a:t>
            </a:r>
            <a:r>
              <a:rPr lang="tr-TR" sz="3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3000" b="1" dirty="0" err="1" smtClean="0">
                <a:latin typeface="Calibri" pitchFamily="34" charset="0"/>
                <a:cs typeface="Calibri" pitchFamily="34" charset="0"/>
              </a:rPr>
              <a:t>deği</a:t>
            </a:r>
            <a:r>
              <a:rPr sz="3000" b="1" spc="-9" dirty="0" err="1" smtClean="0">
                <a:latin typeface="Calibri" pitchFamily="34" charset="0"/>
                <a:cs typeface="Calibri" pitchFamily="34" charset="0"/>
              </a:rPr>
              <a:t>ştirebileceğiniz</a:t>
            </a:r>
            <a:r>
              <a:rPr lang="tr-TR" sz="3000" b="1" spc="-9" dirty="0" smtClean="0">
                <a:latin typeface="Calibri" pitchFamily="34" charset="0"/>
                <a:cs typeface="Calibri" pitchFamily="34" charset="0"/>
              </a:rPr>
              <a:t>i  </a:t>
            </a:r>
            <a:r>
              <a:rPr sz="3000" b="1" spc="-9" dirty="0" err="1" smtClean="0">
                <a:latin typeface="Calibri" pitchFamily="34" charset="0"/>
                <a:cs typeface="Calibri" pitchFamily="34" charset="0"/>
              </a:rPr>
              <a:t>düşünmeyin</a:t>
            </a:r>
            <a:r>
              <a:rPr lang="tr-TR" sz="3000" spc="-9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67779" marR="4453" indent="-457200">
              <a:buClr>
                <a:srgbClr val="00B050"/>
              </a:buClr>
              <a:buFont typeface="Arial" pitchFamily="34" charset="0"/>
              <a:buChar char="•"/>
              <a:tabLst>
                <a:tab pos="312874" algn="l"/>
              </a:tabLst>
            </a:pPr>
            <a:r>
              <a:rPr sz="2800" dirty="0" err="1">
                <a:latin typeface="Calibri" pitchFamily="34" charset="0"/>
                <a:cs typeface="Calibri" pitchFamily="34" charset="0"/>
              </a:rPr>
              <a:t>Düşündüklerinin</a:t>
            </a:r>
            <a:r>
              <a:rPr sz="2800" dirty="0">
                <a:latin typeface="Calibri" pitchFamily="34" charset="0"/>
                <a:cs typeface="Calibri" pitchFamily="34" charset="0"/>
              </a:rPr>
              <a:t> yanlış </a:t>
            </a:r>
            <a:r>
              <a:rPr sz="2800" dirty="0" err="1">
                <a:latin typeface="Calibri" pitchFamily="34" charset="0"/>
                <a:cs typeface="Calibri" pitchFamily="34" charset="0"/>
              </a:rPr>
              <a:t>olduğunu</a:t>
            </a:r>
            <a:r>
              <a:rPr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 </a:t>
            </a:r>
            <a:r>
              <a:rPr sz="2800" dirty="0" err="1" smtClean="0">
                <a:latin typeface="Calibri" pitchFamily="34" charset="0"/>
                <a:cs typeface="Calibri" pitchFamily="34" charset="0"/>
              </a:rPr>
              <a:t>ısrarla</a:t>
            </a:r>
            <a:r>
              <a:rPr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z="2800" dirty="0" err="1">
                <a:latin typeface="Calibri" pitchFamily="34" charset="0"/>
                <a:cs typeface="Calibri" pitchFamily="34" charset="0"/>
              </a:rPr>
              <a:t>kanıtlamaya</a:t>
            </a:r>
            <a:r>
              <a:rPr sz="2800" dirty="0">
                <a:latin typeface="Calibri" pitchFamily="34" charset="0"/>
                <a:cs typeface="Calibri" pitchFamily="34" charset="0"/>
              </a:rPr>
              <a:t> </a:t>
            </a:r>
            <a:r>
              <a:rPr sz="2800" dirty="0" err="1">
                <a:latin typeface="Calibri" pitchFamily="34" charset="0"/>
                <a:cs typeface="Calibri" pitchFamily="34" charset="0"/>
              </a:rPr>
              <a:t>çalışmayın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67779" marR="4453" indent="-457200">
              <a:buClr>
                <a:srgbClr val="00B050"/>
              </a:buClr>
              <a:buFont typeface="Arial" pitchFamily="34" charset="0"/>
              <a:buChar char="•"/>
              <a:tabLst>
                <a:tab pos="312874" algn="l"/>
              </a:tabLst>
            </a:pPr>
            <a:r>
              <a:rPr sz="3000" b="1" dirty="0" err="1" smtClean="0">
                <a:latin typeface="Calibri" pitchFamily="34" charset="0"/>
                <a:cs typeface="Calibri" pitchFamily="34" charset="0"/>
              </a:rPr>
              <a:t>Onun</a:t>
            </a:r>
            <a:r>
              <a:rPr sz="3000" b="1" spc="-6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z="3000" b="1" dirty="0">
                <a:latin typeface="Calibri" pitchFamily="34" charset="0"/>
                <a:cs typeface="Calibri" pitchFamily="34" charset="0"/>
              </a:rPr>
              <a:t>tutum</a:t>
            </a:r>
            <a:r>
              <a:rPr sz="3000" b="1" spc="-53" dirty="0">
                <a:latin typeface="Calibri" pitchFamily="34" charset="0"/>
                <a:cs typeface="Calibri" pitchFamily="34" charset="0"/>
              </a:rPr>
              <a:t> </a:t>
            </a:r>
            <a:r>
              <a:rPr sz="3000" b="1" dirty="0">
                <a:latin typeface="Calibri" pitchFamily="34" charset="0"/>
                <a:cs typeface="Calibri" pitchFamily="34" charset="0"/>
              </a:rPr>
              <a:t>ve</a:t>
            </a:r>
            <a:r>
              <a:rPr sz="3000" b="1" spc="-39" dirty="0">
                <a:latin typeface="Calibri" pitchFamily="34" charset="0"/>
                <a:cs typeface="Calibri" pitchFamily="34" charset="0"/>
              </a:rPr>
              <a:t> </a:t>
            </a:r>
            <a:r>
              <a:rPr sz="3000" b="1" dirty="0">
                <a:latin typeface="Calibri" pitchFamily="34" charset="0"/>
                <a:cs typeface="Calibri" pitchFamily="34" charset="0"/>
              </a:rPr>
              <a:t>davranışlarını</a:t>
            </a:r>
            <a:r>
              <a:rPr sz="3000" b="1" spc="-70" dirty="0">
                <a:latin typeface="Calibri" pitchFamily="34" charset="0"/>
                <a:cs typeface="Calibri" pitchFamily="34" charset="0"/>
              </a:rPr>
              <a:t> </a:t>
            </a:r>
            <a:r>
              <a:rPr sz="3000" b="1" dirty="0">
                <a:latin typeface="Calibri" pitchFamily="34" charset="0"/>
                <a:cs typeface="Calibri" pitchFamily="34" charset="0"/>
              </a:rPr>
              <a:t>kişiselleştirmeyin</a:t>
            </a:r>
            <a:r>
              <a:rPr sz="3000" b="1" spc="-57" dirty="0">
                <a:latin typeface="Calibri" pitchFamily="34" charset="0"/>
                <a:cs typeface="Calibri" pitchFamily="34" charset="0"/>
              </a:rPr>
              <a:t> </a:t>
            </a:r>
            <a:r>
              <a:rPr sz="3000" b="1" spc="-44" dirty="0">
                <a:latin typeface="Calibri" pitchFamily="34" charset="0"/>
                <a:cs typeface="Calibri" pitchFamily="34" charset="0"/>
              </a:rPr>
              <a:t>/ </a:t>
            </a:r>
            <a:r>
              <a:rPr sz="3000" b="1" dirty="0" err="1">
                <a:latin typeface="Calibri" pitchFamily="34" charset="0"/>
                <a:cs typeface="Calibri" pitchFamily="34" charset="0"/>
              </a:rPr>
              <a:t>üstünüze</a:t>
            </a:r>
            <a:r>
              <a:rPr sz="3000" b="1" spc="-83" dirty="0">
                <a:latin typeface="Calibri" pitchFamily="34" charset="0"/>
                <a:cs typeface="Calibri" pitchFamily="34" charset="0"/>
              </a:rPr>
              <a:t> </a:t>
            </a:r>
            <a:r>
              <a:rPr sz="3000" b="1" spc="-9" dirty="0" err="1">
                <a:latin typeface="Calibri" pitchFamily="34" charset="0"/>
                <a:cs typeface="Calibri" pitchFamily="34" charset="0"/>
              </a:rPr>
              <a:t>almayın</a:t>
            </a:r>
            <a:r>
              <a:rPr lang="tr-TR" sz="3200" spc="-9" dirty="0">
                <a:latin typeface="Calibri" pitchFamily="34" charset="0"/>
                <a:cs typeface="Calibri" pitchFamily="34" charset="0"/>
              </a:rPr>
              <a:t>.</a:t>
            </a:r>
            <a:endParaRPr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07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4400" y="332656"/>
            <a:ext cx="7498080" cy="504248"/>
          </a:xfrm>
          <a:prstGeom prst="rect">
            <a:avLst/>
          </a:prstGeom>
        </p:spPr>
        <p:txBody>
          <a:bodyPr vert="horz" wrap="square" lIns="0" tIns="11691" rIns="0" bIns="0" rtlCol="0">
            <a:spAutoFit/>
          </a:bodyPr>
          <a:lstStyle/>
          <a:p>
            <a:pPr marL="625746">
              <a:spcBef>
                <a:spcPts val="92"/>
              </a:spcBef>
            </a:pPr>
            <a:r>
              <a:rPr sz="3200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İlişkiyi</a:t>
            </a:r>
            <a:r>
              <a:rPr sz="3200" spc="-53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sz="3200" spc="-9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Yönetin-Yönlendirin</a:t>
            </a:r>
            <a:endParaRPr sz="3200" dirty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3608" y="908720"/>
            <a:ext cx="7848872" cy="4949054"/>
          </a:xfrm>
          <a:prstGeom prst="rect">
            <a:avLst/>
          </a:prstGeom>
        </p:spPr>
        <p:txBody>
          <a:bodyPr vert="horz" wrap="square" lIns="0" tIns="11691" rIns="0" bIns="0" rtlCol="0">
            <a:spAutoFit/>
          </a:bodyPr>
          <a:lstStyle/>
          <a:p>
            <a:pPr marL="525486" indent="-514350">
              <a:lnSpc>
                <a:spcPct val="150000"/>
              </a:lnSpc>
              <a:spcBef>
                <a:spcPts val="92"/>
              </a:spcBef>
              <a:buClr>
                <a:srgbClr val="92D050"/>
              </a:buClr>
              <a:buFont typeface="Arial" pitchFamily="34" charset="0"/>
              <a:buChar char="•"/>
              <a:tabLst>
                <a:tab pos="312874" algn="l"/>
              </a:tabLst>
            </a:pPr>
            <a:r>
              <a:rPr sz="3200" dirty="0">
                <a:latin typeface="Calibri" pitchFamily="34" charset="0"/>
                <a:cs typeface="Calibri" pitchFamily="34" charset="0"/>
              </a:rPr>
              <a:t>Neden</a:t>
            </a:r>
            <a:r>
              <a:rPr sz="3200" spc="-35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öyle</a:t>
            </a:r>
            <a:r>
              <a:rPr sz="3200" spc="-44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davrandığını</a:t>
            </a:r>
            <a:r>
              <a:rPr sz="3200" spc="-39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 err="1">
                <a:latin typeface="Calibri" pitchFamily="34" charset="0"/>
                <a:cs typeface="Calibri" pitchFamily="34" charset="0"/>
              </a:rPr>
              <a:t>anlamaya</a:t>
            </a:r>
            <a:r>
              <a:rPr sz="3200" spc="-70" dirty="0">
                <a:latin typeface="Calibri" pitchFamily="34" charset="0"/>
                <a:cs typeface="Calibri" pitchFamily="34" charset="0"/>
              </a:rPr>
              <a:t> </a:t>
            </a:r>
            <a:r>
              <a:rPr sz="3200" spc="-9" dirty="0" err="1" smtClean="0">
                <a:latin typeface="Calibri" pitchFamily="34" charset="0"/>
                <a:cs typeface="Calibri" pitchFamily="34" charset="0"/>
              </a:rPr>
              <a:t>çalışın</a:t>
            </a:r>
            <a:r>
              <a:rPr lang="tr-TR" sz="3200" spc="-9" dirty="0" smtClean="0">
                <a:latin typeface="Calibri" pitchFamily="34" charset="0"/>
                <a:cs typeface="Calibri" pitchFamily="34" charset="0"/>
              </a:rPr>
              <a:t>.</a:t>
            </a:r>
            <a:endParaRPr sz="3200" dirty="0">
              <a:latin typeface="Calibri" pitchFamily="34" charset="0"/>
              <a:cs typeface="Calibri" pitchFamily="34" charset="0"/>
            </a:endParaRPr>
          </a:p>
          <a:p>
            <a:pPr marL="525486" indent="-514350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  <a:tabLst>
                <a:tab pos="312874" algn="l"/>
              </a:tabLst>
            </a:pPr>
            <a:r>
              <a:rPr sz="3200" dirty="0" err="1" smtClean="0">
                <a:latin typeface="Calibri" pitchFamily="34" charset="0"/>
                <a:cs typeface="Calibri" pitchFamily="34" charset="0"/>
              </a:rPr>
              <a:t>Taktik</a:t>
            </a:r>
            <a:r>
              <a:rPr sz="3200" spc="-53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değiştirin</a:t>
            </a:r>
            <a:r>
              <a:rPr sz="3200" spc="-53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/</a:t>
            </a:r>
            <a:r>
              <a:rPr sz="3200" spc="-31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kısır</a:t>
            </a:r>
            <a:r>
              <a:rPr sz="3200" spc="-35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döngüyü</a:t>
            </a:r>
            <a:r>
              <a:rPr sz="3200" spc="-83" dirty="0">
                <a:latin typeface="Calibri" pitchFamily="34" charset="0"/>
                <a:cs typeface="Calibri" pitchFamily="34" charset="0"/>
              </a:rPr>
              <a:t> </a:t>
            </a:r>
            <a:r>
              <a:rPr sz="3200" spc="-9" dirty="0">
                <a:latin typeface="Calibri" pitchFamily="34" charset="0"/>
                <a:cs typeface="Calibri" pitchFamily="34" charset="0"/>
              </a:rPr>
              <a:t>kırın</a:t>
            </a:r>
            <a:endParaRPr sz="3200" dirty="0">
              <a:latin typeface="Calibri" pitchFamily="34" charset="0"/>
              <a:cs typeface="Calibri" pitchFamily="34" charset="0"/>
            </a:endParaRPr>
          </a:p>
          <a:p>
            <a:pPr marL="524929" marR="4453" indent="-514350">
              <a:buClr>
                <a:srgbClr val="92D050"/>
              </a:buClr>
              <a:buFont typeface="Arial" pitchFamily="34" charset="0"/>
              <a:buChar char="•"/>
              <a:tabLst>
                <a:tab pos="312874" algn="l"/>
              </a:tabLst>
            </a:pPr>
            <a:r>
              <a:rPr sz="3200" dirty="0" err="1" smtClean="0">
                <a:latin typeface="Calibri" pitchFamily="34" charset="0"/>
                <a:cs typeface="Calibri" pitchFamily="34" charset="0"/>
              </a:rPr>
              <a:t>Onunla</a:t>
            </a:r>
            <a:r>
              <a:rPr sz="3200" spc="-57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iyi</a:t>
            </a:r>
            <a:r>
              <a:rPr sz="3200" spc="-35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geçinenlerin</a:t>
            </a:r>
            <a:r>
              <a:rPr sz="3200" spc="-61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kullandığı</a:t>
            </a:r>
            <a:r>
              <a:rPr sz="3200" spc="-70" dirty="0">
                <a:latin typeface="Calibri" pitchFamily="34" charset="0"/>
                <a:cs typeface="Calibri" pitchFamily="34" charset="0"/>
              </a:rPr>
              <a:t> </a:t>
            </a:r>
            <a:r>
              <a:rPr sz="3200" spc="-9" dirty="0" err="1">
                <a:latin typeface="Calibri" pitchFamily="34" charset="0"/>
                <a:cs typeface="Calibri" pitchFamily="34" charset="0"/>
              </a:rPr>
              <a:t>taktikleri</a:t>
            </a:r>
            <a:r>
              <a:rPr sz="3200" spc="-9" dirty="0">
                <a:latin typeface="Calibri" pitchFamily="34" charset="0"/>
                <a:cs typeface="Calibri" pitchFamily="34" charset="0"/>
              </a:rPr>
              <a:t> </a:t>
            </a:r>
            <a:r>
              <a:rPr sz="3200" spc="-9" dirty="0" err="1" smtClean="0">
                <a:latin typeface="Calibri" pitchFamily="34" charset="0"/>
                <a:cs typeface="Calibri" pitchFamily="34" charset="0"/>
              </a:rPr>
              <a:t>belirleyin</a:t>
            </a:r>
            <a:r>
              <a:rPr lang="tr-TR" sz="3200" spc="-9" dirty="0" smtClean="0">
                <a:latin typeface="Calibri" pitchFamily="34" charset="0"/>
                <a:cs typeface="Calibri" pitchFamily="34" charset="0"/>
              </a:rPr>
              <a:t>.</a:t>
            </a:r>
            <a:endParaRPr lang="tr-TR" sz="3200" spc="-9" dirty="0">
              <a:latin typeface="Calibri" pitchFamily="34" charset="0"/>
              <a:cs typeface="Calibri" pitchFamily="34" charset="0"/>
            </a:endParaRPr>
          </a:p>
          <a:p>
            <a:pPr marL="525486" indent="-514350">
              <a:lnSpc>
                <a:spcPct val="150000"/>
              </a:lnSpc>
              <a:spcBef>
                <a:spcPts val="92"/>
              </a:spcBef>
              <a:buClr>
                <a:srgbClr val="92D050"/>
              </a:buClr>
              <a:buFont typeface="Arial" pitchFamily="34" charset="0"/>
              <a:buChar char="•"/>
              <a:tabLst>
                <a:tab pos="312874" algn="l"/>
              </a:tabLst>
            </a:pPr>
            <a:r>
              <a:rPr lang="tr-TR" sz="3200" dirty="0">
                <a:latin typeface="Calibri" pitchFamily="34" charset="0"/>
                <a:cs typeface="Calibri" pitchFamily="34" charset="0"/>
              </a:rPr>
              <a:t>Duyarlı</a:t>
            </a:r>
            <a:r>
              <a:rPr lang="tr-TR" sz="3200" spc="-57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3200" dirty="0">
                <a:latin typeface="Calibri" pitchFamily="34" charset="0"/>
                <a:cs typeface="Calibri" pitchFamily="34" charset="0"/>
              </a:rPr>
              <a:t>olduğu</a:t>
            </a:r>
            <a:r>
              <a:rPr lang="tr-TR" sz="3200" spc="-7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3200" dirty="0">
                <a:latin typeface="Calibri" pitchFamily="34" charset="0"/>
                <a:cs typeface="Calibri" pitchFamily="34" charset="0"/>
              </a:rPr>
              <a:t>konularda</a:t>
            </a:r>
            <a:r>
              <a:rPr lang="tr-TR" sz="3200" spc="-79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3200" spc="-9" dirty="0" smtClean="0">
                <a:latin typeface="Calibri" pitchFamily="34" charset="0"/>
                <a:cs typeface="Calibri" pitchFamily="34" charset="0"/>
              </a:rPr>
              <a:t>zorlamayın.</a:t>
            </a:r>
            <a:endParaRPr lang="tr-TR" sz="3200" dirty="0">
              <a:latin typeface="Calibri" pitchFamily="34" charset="0"/>
              <a:cs typeface="Calibri" pitchFamily="34" charset="0"/>
            </a:endParaRPr>
          </a:p>
          <a:p>
            <a:pPr marL="525486" indent="-514350">
              <a:buClr>
                <a:srgbClr val="92D050"/>
              </a:buClr>
              <a:buFont typeface="Arial" pitchFamily="34" charset="0"/>
              <a:buChar char="•"/>
              <a:tabLst>
                <a:tab pos="312874" algn="l"/>
              </a:tabLst>
            </a:pPr>
            <a:r>
              <a:rPr lang="tr-TR" sz="3200" dirty="0" smtClean="0">
                <a:latin typeface="Calibri" pitchFamily="34" charset="0"/>
                <a:cs typeface="Calibri" pitchFamily="34" charset="0"/>
              </a:rPr>
              <a:t>Neleri</a:t>
            </a:r>
            <a:r>
              <a:rPr lang="tr-TR" sz="3200" spc="-22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3200" dirty="0">
                <a:latin typeface="Calibri" pitchFamily="34" charset="0"/>
                <a:cs typeface="Calibri" pitchFamily="34" charset="0"/>
              </a:rPr>
              <a:t>yapıp</a:t>
            </a:r>
            <a:r>
              <a:rPr lang="tr-TR" sz="3200" spc="-35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3200" dirty="0">
                <a:latin typeface="Calibri" pitchFamily="34" charset="0"/>
                <a:cs typeface="Calibri" pitchFamily="34" charset="0"/>
              </a:rPr>
              <a:t>neleri</a:t>
            </a:r>
            <a:r>
              <a:rPr lang="tr-TR" sz="3200" spc="-35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3200" dirty="0">
                <a:latin typeface="Calibri" pitchFamily="34" charset="0"/>
                <a:cs typeface="Calibri" pitchFamily="34" charset="0"/>
              </a:rPr>
              <a:t>yapamayacağını</a:t>
            </a:r>
            <a:r>
              <a:rPr lang="tr-TR" sz="3200" spc="-53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3200" spc="-9" dirty="0" smtClean="0">
                <a:latin typeface="Calibri" pitchFamily="34" charset="0"/>
                <a:cs typeface="Calibri" pitchFamily="34" charset="0"/>
              </a:rPr>
              <a:t>değerlendirin.</a:t>
            </a:r>
            <a:endParaRPr lang="tr-TR" sz="3200" dirty="0">
              <a:latin typeface="Calibri" pitchFamily="34" charset="0"/>
              <a:cs typeface="Calibri" pitchFamily="34" charset="0"/>
            </a:endParaRPr>
          </a:p>
          <a:p>
            <a:pPr marL="525486" indent="-514350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  <a:tabLst>
                <a:tab pos="312874" algn="l"/>
              </a:tabLst>
            </a:pPr>
            <a:r>
              <a:rPr lang="tr-TR" sz="3200" dirty="0" smtClean="0">
                <a:latin typeface="Calibri" pitchFamily="34" charset="0"/>
                <a:cs typeface="Calibri" pitchFamily="34" charset="0"/>
              </a:rPr>
              <a:t>Tahammül</a:t>
            </a:r>
            <a:r>
              <a:rPr lang="tr-TR" sz="3200" spc="-10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3200" dirty="0">
                <a:latin typeface="Calibri" pitchFamily="34" charset="0"/>
                <a:cs typeface="Calibri" pitchFamily="34" charset="0"/>
              </a:rPr>
              <a:t>gücünüzü</a:t>
            </a:r>
            <a:r>
              <a:rPr lang="tr-TR" sz="3200" spc="-44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3200" spc="-9" dirty="0" smtClean="0">
                <a:latin typeface="Calibri" pitchFamily="34" charset="0"/>
                <a:cs typeface="Calibri" pitchFamily="34" charset="0"/>
              </a:rPr>
              <a:t>değerlendirin.</a:t>
            </a:r>
            <a:endParaRPr sz="3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07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5608" y="594014"/>
            <a:ext cx="7498080" cy="504248"/>
          </a:xfrm>
          <a:prstGeom prst="rect">
            <a:avLst/>
          </a:prstGeom>
        </p:spPr>
        <p:txBody>
          <a:bodyPr vert="horz" wrap="square" lIns="0" tIns="11691" rIns="0" bIns="0" rtlCol="0">
            <a:spAutoFit/>
          </a:bodyPr>
          <a:lstStyle/>
          <a:p>
            <a:pPr marL="625746" algn="ctr">
              <a:spcBef>
                <a:spcPts val="92"/>
              </a:spcBef>
            </a:pPr>
            <a:r>
              <a:rPr sz="3200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İlişkiyi</a:t>
            </a:r>
            <a:r>
              <a:rPr sz="3200" spc="-53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sz="3200" spc="-9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Yönetin-Yönlendirin</a:t>
            </a:r>
            <a:endParaRPr sz="3200" dirty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115616" y="1447800"/>
            <a:ext cx="7818072" cy="5320951"/>
          </a:xfrm>
          <a:prstGeom prst="rect">
            <a:avLst/>
          </a:prstGeom>
        </p:spPr>
        <p:txBody>
          <a:bodyPr vert="horz" wrap="square" lIns="0" tIns="11691" rIns="0" bIns="0" rtlCol="0">
            <a:spAutoFit/>
          </a:bodyPr>
          <a:lstStyle/>
          <a:p>
            <a:pPr marL="312874" indent="-301738">
              <a:spcBef>
                <a:spcPts val="92"/>
              </a:spcBef>
              <a:buClr>
                <a:srgbClr val="00B050"/>
              </a:buClr>
              <a:buFont typeface="Arial"/>
              <a:buChar char="•"/>
              <a:tabLst>
                <a:tab pos="312874" algn="l"/>
              </a:tabLst>
            </a:pPr>
            <a:r>
              <a:rPr dirty="0">
                <a:latin typeface="Calibri" pitchFamily="34" charset="0"/>
                <a:cs typeface="Calibri" pitchFamily="34" charset="0"/>
              </a:rPr>
              <a:t>Her</a:t>
            </a:r>
            <a:r>
              <a:rPr spc="-31" dirty="0">
                <a:latin typeface="Calibri" pitchFamily="34" charset="0"/>
                <a:cs typeface="Calibri" pitchFamily="34" charset="0"/>
              </a:rPr>
              <a:t> </a:t>
            </a:r>
            <a:r>
              <a:rPr dirty="0">
                <a:latin typeface="Calibri" pitchFamily="34" charset="0"/>
                <a:cs typeface="Calibri" pitchFamily="34" charset="0"/>
              </a:rPr>
              <a:t>şeyi</a:t>
            </a:r>
            <a:r>
              <a:rPr spc="-22" dirty="0">
                <a:latin typeface="Calibri" pitchFamily="34" charset="0"/>
                <a:cs typeface="Calibri" pitchFamily="34" charset="0"/>
              </a:rPr>
              <a:t> </a:t>
            </a:r>
            <a:r>
              <a:rPr dirty="0" err="1">
                <a:latin typeface="Calibri" pitchFamily="34" charset="0"/>
                <a:cs typeface="Calibri" pitchFamily="34" charset="0"/>
              </a:rPr>
              <a:t>alttan</a:t>
            </a:r>
            <a:r>
              <a:rPr spc="-18" dirty="0">
                <a:latin typeface="Calibri" pitchFamily="34" charset="0"/>
                <a:cs typeface="Calibri" pitchFamily="34" charset="0"/>
              </a:rPr>
              <a:t> </a:t>
            </a:r>
            <a:r>
              <a:rPr spc="-9" dirty="0" err="1" smtClean="0">
                <a:latin typeface="Calibri" pitchFamily="34" charset="0"/>
                <a:cs typeface="Calibri" pitchFamily="34" charset="0"/>
              </a:rPr>
              <a:t>almayın</a:t>
            </a:r>
            <a:endParaRPr spc="-9" dirty="0">
              <a:latin typeface="Calibri" pitchFamily="34" charset="0"/>
              <a:cs typeface="Calibri" pitchFamily="34" charset="0"/>
            </a:endParaRPr>
          </a:p>
          <a:p>
            <a:pPr marL="312874" indent="-301738">
              <a:buClr>
                <a:srgbClr val="00B050"/>
              </a:buClr>
              <a:buFont typeface="Arial"/>
              <a:buChar char="•"/>
              <a:tabLst>
                <a:tab pos="312874" algn="l"/>
              </a:tabLst>
            </a:pPr>
            <a:r>
              <a:rPr dirty="0">
                <a:latin typeface="Calibri" pitchFamily="34" charset="0"/>
                <a:cs typeface="Calibri" pitchFamily="34" charset="0"/>
              </a:rPr>
              <a:t>Gerektiğinde</a:t>
            </a:r>
            <a:r>
              <a:rPr spc="-88" dirty="0">
                <a:latin typeface="Calibri" pitchFamily="34" charset="0"/>
                <a:cs typeface="Calibri" pitchFamily="34" charset="0"/>
              </a:rPr>
              <a:t> </a:t>
            </a:r>
            <a:r>
              <a:rPr dirty="0" err="1">
                <a:latin typeface="Calibri" pitchFamily="34" charset="0"/>
                <a:cs typeface="Calibri" pitchFamily="34" charset="0"/>
              </a:rPr>
              <a:t>çatışmaktan</a:t>
            </a:r>
            <a:r>
              <a:rPr spc="-92" dirty="0">
                <a:latin typeface="Calibri" pitchFamily="34" charset="0"/>
                <a:cs typeface="Calibri" pitchFamily="34" charset="0"/>
              </a:rPr>
              <a:t> </a:t>
            </a:r>
            <a:r>
              <a:rPr spc="-9" dirty="0" err="1" smtClean="0">
                <a:latin typeface="Calibri" pitchFamily="34" charset="0"/>
                <a:cs typeface="Calibri" pitchFamily="34" charset="0"/>
              </a:rPr>
              <a:t>kaçınmayın</a:t>
            </a:r>
            <a:endParaRPr spc="-9" dirty="0">
              <a:latin typeface="Calibri" pitchFamily="34" charset="0"/>
              <a:cs typeface="Calibri" pitchFamily="34" charset="0"/>
            </a:endParaRPr>
          </a:p>
          <a:p>
            <a:pPr marL="311203" marR="774945" indent="-300626" algn="just">
              <a:buClr>
                <a:srgbClr val="00B050"/>
              </a:buClr>
              <a:buFont typeface="Arial"/>
              <a:buChar char="•"/>
              <a:tabLst>
                <a:tab pos="312874" algn="l"/>
              </a:tabLst>
            </a:pPr>
            <a:r>
              <a:rPr dirty="0">
                <a:latin typeface="Calibri" pitchFamily="34" charset="0"/>
                <a:cs typeface="Calibri" pitchFamily="34" charset="0"/>
              </a:rPr>
              <a:t>Onun</a:t>
            </a:r>
            <a:r>
              <a:rPr spc="-66" dirty="0">
                <a:latin typeface="Calibri" pitchFamily="34" charset="0"/>
                <a:cs typeface="Calibri" pitchFamily="34" charset="0"/>
              </a:rPr>
              <a:t> </a:t>
            </a:r>
            <a:r>
              <a:rPr dirty="0">
                <a:latin typeface="Calibri" pitchFamily="34" charset="0"/>
                <a:cs typeface="Calibri" pitchFamily="34" charset="0"/>
              </a:rPr>
              <a:t>tepkisini</a:t>
            </a:r>
            <a:r>
              <a:rPr spc="-53" dirty="0">
                <a:latin typeface="Calibri" pitchFamily="34" charset="0"/>
                <a:cs typeface="Calibri" pitchFamily="34" charset="0"/>
              </a:rPr>
              <a:t> </a:t>
            </a:r>
            <a:r>
              <a:rPr dirty="0">
                <a:latin typeface="Calibri" pitchFamily="34" charset="0"/>
                <a:cs typeface="Calibri" pitchFamily="34" charset="0"/>
              </a:rPr>
              <a:t>arttırmadan</a:t>
            </a:r>
            <a:r>
              <a:rPr spc="-44" dirty="0">
                <a:latin typeface="Calibri" pitchFamily="34" charset="0"/>
                <a:cs typeface="Calibri" pitchFamily="34" charset="0"/>
              </a:rPr>
              <a:t> </a:t>
            </a:r>
            <a:r>
              <a:rPr dirty="0">
                <a:latin typeface="Calibri" pitchFamily="34" charset="0"/>
                <a:cs typeface="Calibri" pitchFamily="34" charset="0"/>
              </a:rPr>
              <a:t>gerekli</a:t>
            </a:r>
            <a:r>
              <a:rPr spc="-39" dirty="0">
                <a:latin typeface="Calibri" pitchFamily="34" charset="0"/>
                <a:cs typeface="Calibri" pitchFamily="34" charset="0"/>
              </a:rPr>
              <a:t> </a:t>
            </a:r>
            <a:r>
              <a:rPr spc="-9" dirty="0">
                <a:latin typeface="Calibri" pitchFamily="34" charset="0"/>
                <a:cs typeface="Calibri" pitchFamily="34" charset="0"/>
              </a:rPr>
              <a:t>tepkiyi 	</a:t>
            </a:r>
            <a:r>
              <a:rPr dirty="0" err="1" smtClean="0">
                <a:latin typeface="Calibri" pitchFamily="34" charset="0"/>
                <a:cs typeface="Calibri" pitchFamily="34" charset="0"/>
              </a:rPr>
              <a:t>gösterin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.A</a:t>
            </a:r>
            <a:r>
              <a:rPr dirty="0" err="1" smtClean="0">
                <a:latin typeface="Calibri" pitchFamily="34" charset="0"/>
                <a:cs typeface="Calibri" pitchFamily="34" charset="0"/>
              </a:rPr>
              <a:t>ynı</a:t>
            </a:r>
            <a:r>
              <a:rPr spc="-22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dirty="0">
                <a:latin typeface="Calibri" pitchFamily="34" charset="0"/>
                <a:cs typeface="Calibri" pitchFamily="34" charset="0"/>
              </a:rPr>
              <a:t>içerik</a:t>
            </a:r>
            <a:r>
              <a:rPr spc="-44" dirty="0">
                <a:latin typeface="Calibri" pitchFamily="34" charset="0"/>
                <a:cs typeface="Calibri" pitchFamily="34" charset="0"/>
              </a:rPr>
              <a:t> </a:t>
            </a:r>
            <a:r>
              <a:rPr dirty="0">
                <a:latin typeface="Calibri" pitchFamily="34" charset="0"/>
                <a:cs typeface="Calibri" pitchFamily="34" charset="0"/>
              </a:rPr>
              <a:t>çok</a:t>
            </a:r>
            <a:r>
              <a:rPr spc="-26" dirty="0">
                <a:latin typeface="Calibri" pitchFamily="34" charset="0"/>
                <a:cs typeface="Calibri" pitchFamily="34" charset="0"/>
              </a:rPr>
              <a:t> </a:t>
            </a:r>
            <a:r>
              <a:rPr dirty="0" err="1">
                <a:latin typeface="Calibri" pitchFamily="34" charset="0"/>
                <a:cs typeface="Calibri" pitchFamily="34" charset="0"/>
              </a:rPr>
              <a:t>farklı</a:t>
            </a:r>
            <a:r>
              <a:rPr spc="-18" dirty="0">
                <a:latin typeface="Calibri" pitchFamily="34" charset="0"/>
                <a:cs typeface="Calibri" pitchFamily="34" charset="0"/>
              </a:rPr>
              <a:t> </a:t>
            </a:r>
            <a:r>
              <a:rPr spc="-9" dirty="0" err="1" smtClean="0">
                <a:latin typeface="Calibri" pitchFamily="34" charset="0"/>
                <a:cs typeface="Calibri" pitchFamily="34" charset="0"/>
              </a:rPr>
              <a:t>biçimlerde</a:t>
            </a:r>
            <a:r>
              <a:rPr lang="tr-TR" spc="-9" dirty="0">
                <a:cs typeface="Calibri" pitchFamily="34" charset="0"/>
              </a:rPr>
              <a:t> </a:t>
            </a:r>
            <a:r>
              <a:rPr spc="-9" dirty="0" err="1" smtClean="0">
                <a:latin typeface="Calibri" pitchFamily="34" charset="0"/>
                <a:cs typeface="Calibri" pitchFamily="34" charset="0"/>
              </a:rPr>
              <a:t>söylenebilir</a:t>
            </a:r>
            <a:r>
              <a:rPr lang="tr-TR" spc="-9" dirty="0" smtClean="0">
                <a:latin typeface="Calibri" pitchFamily="34" charset="0"/>
                <a:cs typeface="Calibri" pitchFamily="34" charset="0"/>
              </a:rPr>
              <a:t>. (</a:t>
            </a:r>
            <a:r>
              <a:rPr lang="tr-TR" sz="2800" spc="-9" dirty="0" smtClean="0">
                <a:latin typeface="Calibri" pitchFamily="34" charset="0"/>
                <a:cs typeface="Calibri" pitchFamily="34" charset="0"/>
              </a:rPr>
              <a:t>Rüya tabircisi örneği)</a:t>
            </a:r>
            <a:endParaRPr sz="2800" spc="-9" dirty="0">
              <a:latin typeface="Calibri" pitchFamily="34" charset="0"/>
              <a:cs typeface="Calibri" pitchFamily="34" charset="0"/>
            </a:endParaRPr>
          </a:p>
          <a:p>
            <a:pPr marL="312874" marR="4453" indent="-302295">
              <a:buClr>
                <a:srgbClr val="00B050"/>
              </a:buClr>
              <a:buFont typeface="Arial"/>
              <a:buChar char="•"/>
              <a:tabLst>
                <a:tab pos="312874" algn="l"/>
              </a:tabLst>
            </a:pPr>
            <a:r>
              <a:rPr dirty="0" err="1" smtClean="0">
                <a:latin typeface="Calibri" pitchFamily="34" charset="0"/>
                <a:cs typeface="Calibri" pitchFamily="34" charset="0"/>
              </a:rPr>
              <a:t>Olumsuz</a:t>
            </a:r>
            <a:r>
              <a:rPr spc="-79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dirty="0">
                <a:latin typeface="Calibri" pitchFamily="34" charset="0"/>
                <a:cs typeface="Calibri" pitchFamily="34" charset="0"/>
              </a:rPr>
              <a:t>özellikleri</a:t>
            </a:r>
            <a:r>
              <a:rPr spc="-53" dirty="0">
                <a:latin typeface="Calibri" pitchFamily="34" charset="0"/>
                <a:cs typeface="Calibri" pitchFamily="34" charset="0"/>
              </a:rPr>
              <a:t> </a:t>
            </a:r>
            <a:r>
              <a:rPr dirty="0">
                <a:latin typeface="Calibri" pitchFamily="34" charset="0"/>
                <a:cs typeface="Calibri" pitchFamily="34" charset="0"/>
              </a:rPr>
              <a:t>kadar</a:t>
            </a:r>
            <a:r>
              <a:rPr spc="-48" dirty="0">
                <a:latin typeface="Calibri" pitchFamily="34" charset="0"/>
                <a:cs typeface="Calibri" pitchFamily="34" charset="0"/>
              </a:rPr>
              <a:t> </a:t>
            </a:r>
            <a:r>
              <a:rPr dirty="0">
                <a:latin typeface="Calibri" pitchFamily="34" charset="0"/>
                <a:cs typeface="Calibri" pitchFamily="34" charset="0"/>
              </a:rPr>
              <a:t>olumlu</a:t>
            </a:r>
            <a:r>
              <a:rPr spc="-92" dirty="0">
                <a:latin typeface="Calibri" pitchFamily="34" charset="0"/>
                <a:cs typeface="Calibri" pitchFamily="34" charset="0"/>
              </a:rPr>
              <a:t> </a:t>
            </a:r>
            <a:r>
              <a:rPr dirty="0">
                <a:latin typeface="Calibri" pitchFamily="34" charset="0"/>
                <a:cs typeface="Calibri" pitchFamily="34" charset="0"/>
              </a:rPr>
              <a:t>özelliklerini</a:t>
            </a:r>
            <a:r>
              <a:rPr spc="-75" dirty="0">
                <a:latin typeface="Calibri" pitchFamily="34" charset="0"/>
                <a:cs typeface="Calibri" pitchFamily="34" charset="0"/>
              </a:rPr>
              <a:t> </a:t>
            </a:r>
            <a:r>
              <a:rPr spc="-22" dirty="0">
                <a:latin typeface="Calibri" pitchFamily="34" charset="0"/>
                <a:cs typeface="Calibri" pitchFamily="34" charset="0"/>
              </a:rPr>
              <a:t>de </a:t>
            </a:r>
            <a:r>
              <a:rPr spc="-9" dirty="0" err="1" smtClean="0">
                <a:latin typeface="Calibri" pitchFamily="34" charset="0"/>
                <a:cs typeface="Calibri" pitchFamily="34" charset="0"/>
              </a:rPr>
              <a:t>görün</a:t>
            </a:r>
            <a:r>
              <a:rPr lang="tr-TR" spc="-9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12874" marR="4453" indent="-302295">
              <a:buFont typeface="Arial"/>
              <a:buChar char="•"/>
              <a:tabLst>
                <a:tab pos="312874" algn="l"/>
              </a:tabLst>
            </a:pPr>
            <a:endParaRPr lang="tr-TR" spc="-9" dirty="0">
              <a:latin typeface="Calibri" pitchFamily="34" charset="0"/>
              <a:cs typeface="Calibri" pitchFamily="34" charset="0"/>
            </a:endParaRPr>
          </a:p>
          <a:p>
            <a:pPr marL="312874" marR="4453" indent="-302295">
              <a:buFont typeface="Arial"/>
              <a:buChar char="•"/>
              <a:tabLst>
                <a:tab pos="312874" algn="l"/>
              </a:tabLst>
            </a:pPr>
            <a:endParaRPr spc="-9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85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5608" y="594014"/>
            <a:ext cx="7498080" cy="504248"/>
          </a:xfrm>
          <a:prstGeom prst="rect">
            <a:avLst/>
          </a:prstGeom>
        </p:spPr>
        <p:txBody>
          <a:bodyPr vert="horz" wrap="square" lIns="0" tIns="11691" rIns="0" bIns="0" rtlCol="0">
            <a:spAutoFit/>
          </a:bodyPr>
          <a:lstStyle/>
          <a:p>
            <a:pPr marL="625746">
              <a:spcBef>
                <a:spcPts val="92"/>
              </a:spcBef>
            </a:pPr>
            <a:r>
              <a:rPr sz="3200" dirty="0">
                <a:solidFill>
                  <a:srgbClr val="C00000"/>
                </a:solidFill>
                <a:effectLst/>
              </a:rPr>
              <a:t>İlişkiyi</a:t>
            </a:r>
            <a:r>
              <a:rPr sz="3200" spc="-53" dirty="0">
                <a:solidFill>
                  <a:srgbClr val="C00000"/>
                </a:solidFill>
                <a:effectLst/>
              </a:rPr>
              <a:t> </a:t>
            </a:r>
            <a:r>
              <a:rPr sz="3200" spc="-9" dirty="0">
                <a:solidFill>
                  <a:srgbClr val="C00000"/>
                </a:solidFill>
                <a:effectLst/>
              </a:rPr>
              <a:t>Yönetin-Yönlendirin</a:t>
            </a:r>
            <a:endParaRPr sz="3200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1004" y="1484784"/>
            <a:ext cx="7689078" cy="2966460"/>
          </a:xfrm>
          <a:prstGeom prst="rect">
            <a:avLst/>
          </a:prstGeom>
        </p:spPr>
        <p:txBody>
          <a:bodyPr vert="horz" wrap="square" lIns="0" tIns="11691" rIns="0" bIns="0" rtlCol="0">
            <a:spAutoFit/>
          </a:bodyPr>
          <a:lstStyle/>
          <a:p>
            <a:pPr marL="312874" marR="157550" indent="-302295">
              <a:spcBef>
                <a:spcPts val="92"/>
              </a:spcBef>
              <a:buClr>
                <a:srgbClr val="00B050"/>
              </a:buClr>
              <a:buFont typeface="Arial"/>
              <a:buChar char="•"/>
              <a:tabLst>
                <a:tab pos="312874" algn="l"/>
              </a:tabLst>
            </a:pPr>
            <a:r>
              <a:rPr sz="3200" dirty="0">
                <a:latin typeface="Calibri" pitchFamily="34" charset="0"/>
                <a:cs typeface="Calibri" pitchFamily="34" charset="0"/>
              </a:rPr>
              <a:t>Sizin</a:t>
            </a:r>
            <a:r>
              <a:rPr sz="3200" spc="-66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ona</a:t>
            </a:r>
            <a:r>
              <a:rPr sz="3200" spc="-61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davrandığınız</a:t>
            </a:r>
            <a:r>
              <a:rPr sz="3200" spc="-57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gibi</a:t>
            </a:r>
            <a:r>
              <a:rPr sz="3200" spc="-39" dirty="0">
                <a:latin typeface="Calibri" pitchFamily="34" charset="0"/>
                <a:cs typeface="Calibri" pitchFamily="34" charset="0"/>
              </a:rPr>
              <a:t> </a:t>
            </a:r>
            <a:r>
              <a:rPr sz="3200" spc="-9" dirty="0" err="1">
                <a:latin typeface="Calibri" pitchFamily="34" charset="0"/>
                <a:cs typeface="Calibri" pitchFamily="34" charset="0"/>
              </a:rPr>
              <a:t>davranmasını</a:t>
            </a:r>
            <a:r>
              <a:rPr sz="3200" spc="-9" dirty="0">
                <a:latin typeface="Calibri" pitchFamily="34" charset="0"/>
                <a:cs typeface="Calibri" pitchFamily="34" charset="0"/>
              </a:rPr>
              <a:t> </a:t>
            </a:r>
            <a:r>
              <a:rPr sz="3200" spc="-9" dirty="0" err="1" smtClean="0">
                <a:latin typeface="Calibri" pitchFamily="34" charset="0"/>
                <a:cs typeface="Calibri" pitchFamily="34" charset="0"/>
              </a:rPr>
              <a:t>beklemeyin</a:t>
            </a:r>
            <a:r>
              <a:rPr lang="tr-TR" sz="3200" spc="-9" dirty="0" smtClean="0">
                <a:latin typeface="Calibri" pitchFamily="34" charset="0"/>
                <a:cs typeface="Calibri" pitchFamily="34" charset="0"/>
              </a:rPr>
              <a:t>.</a:t>
            </a:r>
            <a:endParaRPr sz="3200" dirty="0">
              <a:latin typeface="Calibri" pitchFamily="34" charset="0"/>
              <a:cs typeface="Calibri" pitchFamily="34" charset="0"/>
            </a:endParaRPr>
          </a:p>
          <a:p>
            <a:pPr marL="312874" indent="-301738">
              <a:buClr>
                <a:srgbClr val="00B050"/>
              </a:buClr>
              <a:buFont typeface="Arial"/>
              <a:buChar char="•"/>
              <a:tabLst>
                <a:tab pos="312874" algn="l"/>
              </a:tabLst>
            </a:pPr>
            <a:r>
              <a:rPr sz="3200" dirty="0" smtClean="0">
                <a:latin typeface="Calibri" pitchFamily="34" charset="0"/>
                <a:cs typeface="Calibri" pitchFamily="34" charset="0"/>
              </a:rPr>
              <a:t>Size</a:t>
            </a:r>
            <a:r>
              <a:rPr sz="3200" spc="-22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hak</a:t>
            </a:r>
            <a:r>
              <a:rPr sz="3200" spc="-44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 err="1">
                <a:latin typeface="Calibri" pitchFamily="34" charset="0"/>
                <a:cs typeface="Calibri" pitchFamily="34" charset="0"/>
              </a:rPr>
              <a:t>vermesini</a:t>
            </a:r>
            <a:r>
              <a:rPr sz="3200" spc="-35" dirty="0">
                <a:latin typeface="Calibri" pitchFamily="34" charset="0"/>
                <a:cs typeface="Calibri" pitchFamily="34" charset="0"/>
              </a:rPr>
              <a:t> </a:t>
            </a:r>
            <a:r>
              <a:rPr sz="3200" spc="-9" dirty="0" err="1" smtClean="0">
                <a:latin typeface="Calibri" pitchFamily="34" charset="0"/>
                <a:cs typeface="Calibri" pitchFamily="34" charset="0"/>
              </a:rPr>
              <a:t>beklemeyin</a:t>
            </a:r>
            <a:r>
              <a:rPr lang="tr-TR" sz="3200" spc="-9" dirty="0" smtClean="0">
                <a:latin typeface="Calibri" pitchFamily="34" charset="0"/>
                <a:cs typeface="Calibri" pitchFamily="34" charset="0"/>
              </a:rPr>
              <a:t>.</a:t>
            </a:r>
            <a:endParaRPr sz="3200" dirty="0">
              <a:latin typeface="Calibri" pitchFamily="34" charset="0"/>
              <a:cs typeface="Calibri" pitchFamily="34" charset="0"/>
            </a:endParaRPr>
          </a:p>
          <a:p>
            <a:pPr marL="312874" marR="4453" indent="-302295">
              <a:buClr>
                <a:srgbClr val="00B050"/>
              </a:buClr>
              <a:buFont typeface="Arial"/>
              <a:buChar char="•"/>
              <a:tabLst>
                <a:tab pos="312874" algn="l"/>
              </a:tabLst>
            </a:pPr>
            <a:r>
              <a:rPr sz="3200" dirty="0" err="1" smtClean="0">
                <a:latin typeface="Calibri" pitchFamily="34" charset="0"/>
                <a:cs typeface="Calibri" pitchFamily="34" charset="0"/>
              </a:rPr>
              <a:t>Gerekirse</a:t>
            </a:r>
            <a:r>
              <a:rPr sz="3200" spc="-53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onunla</a:t>
            </a:r>
            <a:r>
              <a:rPr sz="3200" spc="-53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iyi</a:t>
            </a:r>
            <a:r>
              <a:rPr sz="3200" spc="-44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geçinenlerden</a:t>
            </a:r>
            <a:r>
              <a:rPr sz="3200" spc="-39" dirty="0">
                <a:latin typeface="Calibri" pitchFamily="34" charset="0"/>
                <a:cs typeface="Calibri" pitchFamily="34" charset="0"/>
              </a:rPr>
              <a:t> </a:t>
            </a:r>
            <a:r>
              <a:rPr sz="3200" spc="-9" dirty="0" err="1">
                <a:latin typeface="Calibri" pitchFamily="34" charset="0"/>
                <a:cs typeface="Calibri" pitchFamily="34" charset="0"/>
              </a:rPr>
              <a:t>yardım</a:t>
            </a:r>
            <a:r>
              <a:rPr sz="3200" spc="-9" dirty="0">
                <a:latin typeface="Calibri" pitchFamily="34" charset="0"/>
                <a:cs typeface="Calibri" pitchFamily="34" charset="0"/>
              </a:rPr>
              <a:t> </a:t>
            </a:r>
            <a:r>
              <a:rPr sz="3200" spc="-9" dirty="0" err="1" smtClean="0">
                <a:latin typeface="Calibri" pitchFamily="34" charset="0"/>
                <a:cs typeface="Calibri" pitchFamily="34" charset="0"/>
              </a:rPr>
              <a:t>isteyin</a:t>
            </a:r>
            <a:r>
              <a:rPr lang="tr-TR" sz="3200" spc="-9" dirty="0" smtClean="0">
                <a:latin typeface="Calibri" pitchFamily="34" charset="0"/>
                <a:cs typeface="Calibri" pitchFamily="34" charset="0"/>
              </a:rPr>
              <a:t>.</a:t>
            </a:r>
            <a:endParaRPr sz="3200" dirty="0">
              <a:latin typeface="Calibri" pitchFamily="34" charset="0"/>
              <a:cs typeface="Calibri" pitchFamily="34" charset="0"/>
            </a:endParaRPr>
          </a:p>
          <a:p>
            <a:pPr marL="312874" indent="-301738">
              <a:spcBef>
                <a:spcPts val="4"/>
              </a:spcBef>
              <a:buClr>
                <a:srgbClr val="00B050"/>
              </a:buClr>
              <a:buFont typeface="Arial"/>
              <a:buChar char="•"/>
              <a:tabLst>
                <a:tab pos="312874" algn="l"/>
              </a:tabLst>
            </a:pPr>
            <a:r>
              <a:rPr sz="3200" dirty="0" err="1" smtClean="0">
                <a:latin typeface="Calibri" pitchFamily="34" charset="0"/>
                <a:cs typeface="Calibri" pitchFamily="34" charset="0"/>
              </a:rPr>
              <a:t>Sessiz</a:t>
            </a:r>
            <a:r>
              <a:rPr sz="3200" spc="-39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kalmak</a:t>
            </a:r>
            <a:r>
              <a:rPr sz="3200" spc="-44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bazen</a:t>
            </a:r>
            <a:r>
              <a:rPr sz="3200" spc="-26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en</a:t>
            </a:r>
            <a:r>
              <a:rPr sz="3200" spc="-26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 err="1">
                <a:latin typeface="Calibri" pitchFamily="34" charset="0"/>
                <a:cs typeface="Calibri" pitchFamily="34" charset="0"/>
              </a:rPr>
              <a:t>iyi</a:t>
            </a:r>
            <a:r>
              <a:rPr sz="3200" spc="-22" dirty="0">
                <a:latin typeface="Calibri" pitchFamily="34" charset="0"/>
                <a:cs typeface="Calibri" pitchFamily="34" charset="0"/>
              </a:rPr>
              <a:t> </a:t>
            </a:r>
            <a:r>
              <a:rPr sz="3200" spc="-9" dirty="0" err="1" smtClean="0">
                <a:latin typeface="Calibri" pitchFamily="34" charset="0"/>
                <a:cs typeface="Calibri" pitchFamily="34" charset="0"/>
              </a:rPr>
              <a:t>çözümdür</a:t>
            </a:r>
            <a:r>
              <a:rPr lang="tr-TR" sz="3200" spc="-9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tr-TR" sz="3200" dirty="0"/>
              <a:t> </a:t>
            </a:r>
            <a:endParaRPr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20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608" y="908720"/>
            <a:ext cx="7818072" cy="4800600"/>
          </a:xfrm>
        </p:spPr>
        <p:txBody>
          <a:bodyPr/>
          <a:lstStyle/>
          <a:p>
            <a:r>
              <a:rPr lang="tr-TR" spc="-9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Kendi davranışlarınızı </a:t>
            </a:r>
            <a:r>
              <a:rPr lang="tr-T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gözden</a:t>
            </a:r>
            <a:r>
              <a:rPr lang="tr-TR" spc="-6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pc="-9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geçirin</a:t>
            </a:r>
            <a:endParaRPr lang="tr-TR" dirty="0">
              <a:latin typeface="Calibri" pitchFamily="34" charset="0"/>
              <a:cs typeface="Calibri" pitchFamily="34" charset="0"/>
            </a:endParaRPr>
          </a:p>
          <a:p>
            <a:endParaRPr lang="tr-TR" dirty="0"/>
          </a:p>
        </p:txBody>
      </p:sp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3899" y="1772816"/>
            <a:ext cx="6196245" cy="1684907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2283603" y="4197979"/>
            <a:ext cx="50123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134">
              <a:spcBef>
                <a:spcPts val="88"/>
              </a:spcBef>
            </a:pPr>
            <a:r>
              <a:rPr lang="tr-TR" sz="3200" dirty="0">
                <a:latin typeface="Calibri" pitchFamily="34" charset="0"/>
                <a:cs typeface="Calibri" pitchFamily="34" charset="0"/>
              </a:rPr>
              <a:t>Kendi</a:t>
            </a:r>
            <a:r>
              <a:rPr lang="tr-TR" sz="3200" spc="-75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3200" dirty="0">
                <a:latin typeface="Calibri" pitchFamily="34" charset="0"/>
                <a:cs typeface="Calibri" pitchFamily="34" charset="0"/>
              </a:rPr>
              <a:t>bakış</a:t>
            </a:r>
            <a:r>
              <a:rPr lang="tr-TR" sz="3200" spc="-88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3200" dirty="0">
                <a:latin typeface="Calibri" pitchFamily="34" charset="0"/>
                <a:cs typeface="Calibri" pitchFamily="34" charset="0"/>
              </a:rPr>
              <a:t>açınızdan</a:t>
            </a:r>
            <a:r>
              <a:rPr lang="tr-TR" sz="3200" spc="-79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3200" spc="-9" dirty="0">
                <a:latin typeface="Calibri" pitchFamily="34" charset="0"/>
                <a:cs typeface="Calibri" pitchFamily="34" charset="0"/>
              </a:rPr>
              <a:t>sıyrılın</a:t>
            </a:r>
            <a:endParaRPr lang="tr-TR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6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5608" y="9801"/>
            <a:ext cx="7498080" cy="1672675"/>
          </a:xfrm>
          <a:prstGeom prst="rect">
            <a:avLst/>
          </a:prstGeom>
        </p:spPr>
        <p:txBody>
          <a:bodyPr vert="horz" wrap="square" lIns="0" tIns="10578" rIns="0" bIns="0" rtlCol="0">
            <a:spAutoFit/>
          </a:bodyPr>
          <a:lstStyle/>
          <a:p>
            <a:pPr marL="2143348" marR="4453" indent="-2132770">
              <a:lnSpc>
                <a:spcPct val="107800"/>
              </a:lnSpc>
              <a:spcBef>
                <a:spcPts val="88"/>
              </a:spcBef>
            </a:pPr>
            <a:r>
              <a:rPr lang="tr-TR" sz="2500" spc="-9" dirty="0"/>
              <a:t/>
            </a:r>
            <a:br>
              <a:rPr lang="tr-TR" sz="2500" spc="-9" dirty="0"/>
            </a:br>
            <a:r>
              <a:rPr lang="tr-TR" sz="2500" dirty="0"/>
              <a:t/>
            </a:r>
            <a:br>
              <a:rPr lang="tr-TR" sz="2500" dirty="0"/>
            </a:br>
            <a:r>
              <a:rPr lang="tr-TR" sz="2500" dirty="0"/>
              <a:t/>
            </a:r>
            <a:br>
              <a:rPr lang="tr-TR" sz="2500" dirty="0"/>
            </a:br>
            <a:endParaRPr sz="25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620688"/>
            <a:ext cx="7776864" cy="5699720"/>
          </a:xfrm>
        </p:spPr>
        <p:txBody>
          <a:bodyPr>
            <a:normAutofit lnSpcReduction="10000"/>
          </a:bodyPr>
          <a:lstStyle/>
          <a:p>
            <a:pPr>
              <a:buClr>
                <a:srgbClr val="0000FF"/>
              </a:buClr>
              <a:buFont typeface="Arial" pitchFamily="34" charset="0"/>
              <a:buChar char="•"/>
            </a:pPr>
            <a:r>
              <a:rPr lang="tr-T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Olup</a:t>
            </a:r>
            <a:r>
              <a:rPr lang="tr-TR" spc="-44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bitenden</a:t>
            </a:r>
            <a:r>
              <a:rPr lang="tr-TR" spc="-35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pc="-9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yalnız </a:t>
            </a:r>
            <a:r>
              <a:rPr lang="tr-T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karşınızdakini</a:t>
            </a:r>
            <a:r>
              <a:rPr lang="tr-TR" spc="-127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pc="-9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sorumlu </a:t>
            </a:r>
            <a:r>
              <a:rPr lang="tr-T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tutmayın,</a:t>
            </a:r>
            <a:r>
              <a:rPr lang="tr-TR" spc="-53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pc="-18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kendi </a:t>
            </a:r>
            <a:r>
              <a:rPr lang="tr-T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sorumluluklarınızı</a:t>
            </a:r>
            <a:r>
              <a:rPr lang="tr-TR" spc="-162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pc="-22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 </a:t>
            </a:r>
            <a:r>
              <a:rPr lang="tr-TR" spc="-22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araştırın.</a:t>
            </a:r>
          </a:p>
          <a:p>
            <a:pPr>
              <a:buClr>
                <a:srgbClr val="0000FF"/>
              </a:buClr>
              <a:buFont typeface="Arial" pitchFamily="34" charset="0"/>
              <a:buChar char="•"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Her</a:t>
            </a:r>
            <a:r>
              <a:rPr lang="tr-TR" spc="-26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latin typeface="Calibri" pitchFamily="34" charset="0"/>
                <a:cs typeface="Calibri" pitchFamily="34" charset="0"/>
              </a:rPr>
              <a:t>kişilik</a:t>
            </a:r>
            <a:r>
              <a:rPr lang="tr-TR" spc="-35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latin typeface="Calibri" pitchFamily="34" charset="0"/>
                <a:cs typeface="Calibri" pitchFamily="34" charset="0"/>
              </a:rPr>
              <a:t>yapısının</a:t>
            </a:r>
            <a:r>
              <a:rPr lang="tr-TR" spc="-61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latin typeface="Calibri" pitchFamily="34" charset="0"/>
                <a:cs typeface="Calibri" pitchFamily="34" charset="0"/>
              </a:rPr>
              <a:t>kendisine</a:t>
            </a:r>
            <a:r>
              <a:rPr lang="tr-TR" spc="-35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latin typeface="Calibri" pitchFamily="34" charset="0"/>
                <a:cs typeface="Calibri" pitchFamily="34" charset="0"/>
              </a:rPr>
              <a:t>özgü</a:t>
            </a:r>
            <a:r>
              <a:rPr lang="tr-TR" spc="-35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pc="-9" dirty="0">
                <a:latin typeface="Calibri" pitchFamily="34" charset="0"/>
                <a:cs typeface="Calibri" pitchFamily="34" charset="0"/>
              </a:rPr>
              <a:t>düşünce, </a:t>
            </a:r>
            <a:r>
              <a:rPr lang="tr-TR" dirty="0">
                <a:latin typeface="Calibri" pitchFamily="34" charset="0"/>
                <a:cs typeface="Calibri" pitchFamily="34" charset="0"/>
              </a:rPr>
              <a:t>tutum</a:t>
            </a:r>
            <a:r>
              <a:rPr lang="tr-TR" spc="-39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latin typeface="Calibri" pitchFamily="34" charset="0"/>
                <a:cs typeface="Calibri" pitchFamily="34" charset="0"/>
              </a:rPr>
              <a:t>ve</a:t>
            </a:r>
            <a:r>
              <a:rPr lang="tr-TR" spc="-22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latin typeface="Calibri" pitchFamily="34" charset="0"/>
                <a:cs typeface="Calibri" pitchFamily="34" charset="0"/>
              </a:rPr>
              <a:t>davranış</a:t>
            </a:r>
            <a:r>
              <a:rPr lang="tr-TR" spc="-61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latin typeface="Calibri" pitchFamily="34" charset="0"/>
                <a:cs typeface="Calibri" pitchFamily="34" charset="0"/>
              </a:rPr>
              <a:t>özellikleri</a:t>
            </a:r>
            <a:r>
              <a:rPr lang="tr-TR" spc="-35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latin typeface="Calibri" pitchFamily="34" charset="0"/>
                <a:cs typeface="Calibri" pitchFamily="34" charset="0"/>
              </a:rPr>
              <a:t>olduğunu</a:t>
            </a:r>
            <a:r>
              <a:rPr lang="tr-TR" spc="-79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pc="-9" dirty="0" smtClean="0">
                <a:latin typeface="Calibri" pitchFamily="34" charset="0"/>
                <a:cs typeface="Calibri" pitchFamily="34" charset="0"/>
              </a:rPr>
              <a:t>unutmayın.</a:t>
            </a:r>
          </a:p>
          <a:p>
            <a:pPr>
              <a:buClr>
                <a:srgbClr val="0000FF"/>
              </a:buClr>
              <a:buFont typeface="Arial" pitchFamily="34" charset="0"/>
              <a:buChar char="•"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Onun</a:t>
            </a:r>
            <a:r>
              <a:rPr lang="tr-TR" spc="-7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latin typeface="Calibri" pitchFamily="34" charset="0"/>
                <a:cs typeface="Calibri" pitchFamily="34" charset="0"/>
              </a:rPr>
              <a:t>bakış</a:t>
            </a:r>
            <a:r>
              <a:rPr lang="tr-TR" spc="-53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latin typeface="Calibri" pitchFamily="34" charset="0"/>
                <a:cs typeface="Calibri" pitchFamily="34" charset="0"/>
              </a:rPr>
              <a:t>açısına</a:t>
            </a:r>
            <a:r>
              <a:rPr lang="tr-TR" spc="-39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latin typeface="Calibri" pitchFamily="34" charset="0"/>
                <a:cs typeface="Calibri" pitchFamily="34" charset="0"/>
              </a:rPr>
              <a:t>saygı</a:t>
            </a:r>
            <a:r>
              <a:rPr lang="tr-TR" spc="-61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pc="-9" dirty="0" smtClean="0">
                <a:latin typeface="Calibri" pitchFamily="34" charset="0"/>
                <a:cs typeface="Calibri" pitchFamily="34" charset="0"/>
              </a:rPr>
              <a:t>gösterin.</a:t>
            </a:r>
            <a:r>
              <a:rPr lang="tr-TR" spc="-9" dirty="0">
                <a:latin typeface="Calibri" pitchFamily="34" charset="0"/>
                <a:cs typeface="Calibri" pitchFamily="34" charset="0"/>
              </a:rPr>
              <a:t/>
            </a:r>
            <a:br>
              <a:rPr lang="tr-TR" spc="-9" dirty="0">
                <a:latin typeface="Calibri" pitchFamily="34" charset="0"/>
                <a:cs typeface="Calibri" pitchFamily="34" charset="0"/>
              </a:rPr>
            </a:br>
            <a:r>
              <a:rPr lang="tr-TR" dirty="0">
                <a:latin typeface="Calibri" pitchFamily="34" charset="0"/>
                <a:cs typeface="Calibri" pitchFamily="34" charset="0"/>
              </a:rPr>
              <a:t>İlişkinizin</a:t>
            </a:r>
            <a:r>
              <a:rPr lang="tr-TR" spc="-114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latin typeface="Calibri" pitchFamily="34" charset="0"/>
                <a:cs typeface="Calibri" pitchFamily="34" charset="0"/>
              </a:rPr>
              <a:t>sınırlarını</a:t>
            </a:r>
            <a:r>
              <a:rPr lang="tr-TR" spc="-136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latin typeface="Calibri" pitchFamily="34" charset="0"/>
                <a:cs typeface="Calibri" pitchFamily="34" charset="0"/>
              </a:rPr>
              <a:t>kafanızda</a:t>
            </a:r>
            <a:r>
              <a:rPr lang="tr-TR" spc="-149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pc="-22" dirty="0">
                <a:latin typeface="Calibri" pitchFamily="34" charset="0"/>
                <a:cs typeface="Calibri" pitchFamily="34" charset="0"/>
              </a:rPr>
              <a:t>net </a:t>
            </a:r>
            <a:r>
              <a:rPr lang="tr-TR" dirty="0">
                <a:latin typeface="Calibri" pitchFamily="34" charset="0"/>
                <a:cs typeface="Calibri" pitchFamily="34" charset="0"/>
              </a:rPr>
              <a:t>olarak</a:t>
            </a:r>
            <a:r>
              <a:rPr lang="tr-TR" spc="-35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pc="-9" dirty="0" smtClean="0">
                <a:latin typeface="Calibri" pitchFamily="34" charset="0"/>
                <a:cs typeface="Calibri" pitchFamily="34" charset="0"/>
              </a:rPr>
              <a:t>çizin</a:t>
            </a:r>
          </a:p>
          <a:p>
            <a:pPr>
              <a:buClr>
                <a:srgbClr val="0000FF"/>
              </a:buClr>
              <a:buFont typeface="Arial" pitchFamily="34" charset="0"/>
              <a:buChar char="•"/>
            </a:pPr>
            <a:r>
              <a:rPr lang="tr-TR" dirty="0">
                <a:latin typeface="Calibri" pitchFamily="34" charset="0"/>
                <a:cs typeface="Calibri" pitchFamily="34" charset="0"/>
              </a:rPr>
              <a:t>Sonuç</a:t>
            </a:r>
            <a:r>
              <a:rPr lang="tr-TR" spc="-39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latin typeface="Calibri" pitchFamily="34" charset="0"/>
                <a:cs typeface="Calibri" pitchFamily="34" charset="0"/>
              </a:rPr>
              <a:t>elde</a:t>
            </a:r>
            <a:r>
              <a:rPr lang="tr-TR" spc="-26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latin typeface="Calibri" pitchFamily="34" charset="0"/>
                <a:cs typeface="Calibri" pitchFamily="34" charset="0"/>
              </a:rPr>
              <a:t>etmeye</a:t>
            </a:r>
            <a:r>
              <a:rPr lang="tr-TR" spc="-48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pc="-9" dirty="0" smtClean="0">
                <a:latin typeface="Calibri" pitchFamily="34" charset="0"/>
                <a:cs typeface="Calibri" pitchFamily="34" charset="0"/>
              </a:rPr>
              <a:t>odaklanın.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1403" y="4437112"/>
            <a:ext cx="2461264" cy="208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9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7444592"/>
              </p:ext>
            </p:extLst>
          </p:nvPr>
        </p:nvGraphicFramePr>
        <p:xfrm>
          <a:off x="107504" y="188640"/>
          <a:ext cx="8928992" cy="65227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488408"/>
                <a:gridCol w="6440584"/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800" b="1" dirty="0" smtClean="0">
                          <a:latin typeface="Calibri" pitchFamily="34" charset="0"/>
                          <a:cs typeface="Calibri" pitchFamily="34" charset="0"/>
                        </a:rPr>
                        <a:t>Asabi ve agresifler </a:t>
                      </a:r>
                    </a:p>
                    <a:p>
                      <a:endParaRPr lang="tr-T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b="0" dirty="0" smtClean="0">
                          <a:latin typeface="Calibri" pitchFamily="34" charset="0"/>
                          <a:cs typeface="Calibri" pitchFamily="34" charset="0"/>
                        </a:rPr>
                        <a:t>Her şeye çabuk sinirlenir, saldırganlaşırlar rencide etmekten kaçınmazlar.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b="1" dirty="0" smtClean="0">
                          <a:latin typeface="Calibri" pitchFamily="34" charset="0"/>
                          <a:cs typeface="Calibri" pitchFamily="34" charset="0"/>
                        </a:rPr>
                        <a:t>Mağdurlar </a:t>
                      </a:r>
                    </a:p>
                    <a:p>
                      <a:endParaRPr lang="tr-T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>
                          <a:latin typeface="Calibri" pitchFamily="34" charset="0"/>
                          <a:cs typeface="Calibri" pitchFamily="34" charset="0"/>
                        </a:rPr>
                        <a:t>Sorumluluk almaktan kaçarlar, basit olayları bile dramatize ederler.</a:t>
                      </a:r>
                      <a:endParaRPr lang="tr-TR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800" b="1" dirty="0" smtClean="0">
                          <a:latin typeface="Calibri" pitchFamily="34" charset="0"/>
                          <a:cs typeface="Calibri" pitchFamily="34" charset="0"/>
                        </a:rPr>
                        <a:t>Mızmızlananlar</a:t>
                      </a:r>
                    </a:p>
                    <a:p>
                      <a:endParaRPr lang="tr-T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>
                          <a:latin typeface="Calibri" pitchFamily="34" charset="0"/>
                          <a:cs typeface="Calibri" pitchFamily="34" charset="0"/>
                        </a:rPr>
                        <a:t>Küçük istekleri bile yerine gelmezse küserler. </a:t>
                      </a:r>
                      <a:endParaRPr lang="tr-TR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915104">
                <a:tc>
                  <a:txBody>
                    <a:bodyPr/>
                    <a:lstStyle/>
                    <a:p>
                      <a:r>
                        <a:rPr lang="tr-TR" sz="2800" b="1" dirty="0" smtClean="0">
                          <a:latin typeface="Calibri" pitchFamily="34" charset="0"/>
                          <a:cs typeface="Calibri" pitchFamily="34" charset="0"/>
                        </a:rPr>
                        <a:t>Çok bilmişler  </a:t>
                      </a:r>
                    </a:p>
                    <a:p>
                      <a:endParaRPr lang="tr-T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>
                          <a:latin typeface="Calibri" pitchFamily="34" charset="0"/>
                          <a:cs typeface="Calibri" pitchFamily="34" charset="0"/>
                        </a:rPr>
                        <a:t>Her konuda fikirleri vardır, hatalarını kabul etmezler.</a:t>
                      </a:r>
                      <a:endParaRPr lang="tr-TR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800" b="1" dirty="0" smtClean="0">
                          <a:latin typeface="Calibri" pitchFamily="34" charset="0"/>
                          <a:cs typeface="Calibri" pitchFamily="34" charset="0"/>
                        </a:rPr>
                        <a:t>Ukalalar</a:t>
                      </a:r>
                      <a:endParaRPr lang="tr-T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>
                          <a:latin typeface="Calibri" pitchFamily="34" charset="0"/>
                          <a:cs typeface="Calibri" pitchFamily="34" charset="0"/>
                        </a:rPr>
                        <a:t>Kendilerini herkesten üstün görürler, kontrolcüdürler.</a:t>
                      </a:r>
                      <a:endParaRPr lang="tr-TR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b="1" dirty="0" smtClean="0">
                          <a:latin typeface="Calibri" pitchFamily="34" charset="0"/>
                          <a:cs typeface="Calibri" pitchFamily="34" charset="0"/>
                        </a:rPr>
                        <a:t>Pasif agresifler </a:t>
                      </a:r>
                    </a:p>
                    <a:p>
                      <a:endParaRPr lang="tr-TR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>
                          <a:latin typeface="Calibri" pitchFamily="34" charset="0"/>
                          <a:cs typeface="Calibri" pitchFamily="34" charset="0"/>
                        </a:rPr>
                        <a:t>Dikkat çekmeye çalışırlar, çevreyi suçlama eğilimleri vardır. </a:t>
                      </a:r>
                    </a:p>
                    <a:p>
                      <a:endParaRPr lang="tr-TR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90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6844703"/>
              </p:ext>
            </p:extLst>
          </p:nvPr>
        </p:nvGraphicFramePr>
        <p:xfrm>
          <a:off x="1547664" y="332656"/>
          <a:ext cx="7128792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Bulut Belirtme Çizgisi 4"/>
          <p:cNvSpPr/>
          <p:nvPr/>
        </p:nvSpPr>
        <p:spPr>
          <a:xfrm rot="19642623">
            <a:off x="-25791" y="532555"/>
            <a:ext cx="1730606" cy="720080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Özetle</a:t>
            </a:r>
          </a:p>
        </p:txBody>
      </p:sp>
    </p:spTree>
    <p:extLst>
      <p:ext uri="{BB962C8B-B14F-4D97-AF65-F5344CB8AC3E}">
        <p14:creationId xmlns:p14="http://schemas.microsoft.com/office/powerpoint/2010/main" val="286783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tr-TR" sz="3600" dirty="0">
                <a:solidFill>
                  <a:srgbClr val="C00000"/>
                </a:solidFill>
              </a:rPr>
              <a:t>Yönetici hemşirelerin; “Sorunlu personel kavramını nasıl değerlendirirsiniz?” sorusuna verdiği </a:t>
            </a:r>
            <a:r>
              <a:rPr lang="tr-TR" sz="3600" dirty="0" smtClean="0">
                <a:solidFill>
                  <a:srgbClr val="C00000"/>
                </a:solidFill>
              </a:rPr>
              <a:t>yanıtlar</a:t>
            </a:r>
          </a:p>
          <a:p>
            <a:pPr marL="82296" indent="0">
              <a:buNone/>
            </a:pPr>
            <a:endParaRPr lang="tr-TR" sz="3600" dirty="0">
              <a:solidFill>
                <a:srgbClr val="C00000"/>
              </a:solidFill>
            </a:endParaRPr>
          </a:p>
          <a:p>
            <a:pPr marL="82296" indent="0">
              <a:buNone/>
            </a:pPr>
            <a:r>
              <a:rPr lang="tr-TR" sz="2200" dirty="0"/>
              <a:t>Taş </a:t>
            </a:r>
            <a:r>
              <a:rPr lang="tr-TR" sz="2200" dirty="0" err="1"/>
              <a:t>Çifcibaşı</a:t>
            </a:r>
            <a:r>
              <a:rPr lang="tr-TR" sz="2200" dirty="0"/>
              <a:t> F, Baykal Ü. Yönetici hemşirelerin sorunlu personelle başa çıkma yaklaşımları. Sağlık ve Hemşirelik Yönetimi Dergisi. 2022;9(3):488-503.</a:t>
            </a:r>
            <a:endParaRPr lang="tr-TR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16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/>
              <a:t/>
            </a:r>
            <a:br>
              <a:rPr lang="tr-TR" sz="3200" dirty="0"/>
            </a:b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87624" y="1772816"/>
            <a:ext cx="3729608" cy="4879464"/>
          </a:xfrm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 marL="82296" indent="0" algn="ctr">
              <a:buNone/>
            </a:pPr>
            <a:r>
              <a:rPr lang="tr-TR" sz="3600" b="1" dirty="0" smtClean="0"/>
              <a:t>Aykırı çalışanlar</a:t>
            </a:r>
          </a:p>
          <a:p>
            <a:pPr lvl="1">
              <a:buFont typeface="Arial" pitchFamily="34" charset="0"/>
              <a:buChar char="•"/>
            </a:pPr>
            <a:r>
              <a:rPr lang="tr-TR" sz="3100" dirty="0" smtClean="0"/>
              <a:t>Saygısız davranan, </a:t>
            </a:r>
          </a:p>
          <a:p>
            <a:pPr lvl="1">
              <a:buFont typeface="Arial" pitchFamily="34" charset="0"/>
              <a:buChar char="•"/>
            </a:pPr>
            <a:r>
              <a:rPr lang="tr-TR" sz="3100" dirty="0" smtClean="0"/>
              <a:t>Disiplin ve kurallara uymayan, </a:t>
            </a:r>
          </a:p>
          <a:p>
            <a:pPr lvl="1">
              <a:buFont typeface="Arial" pitchFamily="34" charset="0"/>
              <a:buChar char="•"/>
            </a:pPr>
            <a:r>
              <a:rPr lang="tr-TR" sz="3100" dirty="0" smtClean="0"/>
              <a:t>Sorumluluğunu yerine getirmeyen,</a:t>
            </a:r>
          </a:p>
          <a:p>
            <a:pPr lvl="1">
              <a:buFont typeface="Arial" pitchFamily="34" charset="0"/>
              <a:buChar char="•"/>
            </a:pPr>
            <a:r>
              <a:rPr lang="tr-TR" sz="3100" dirty="0" smtClean="0"/>
              <a:t>Sürekli yakınan, </a:t>
            </a:r>
          </a:p>
          <a:p>
            <a:pPr lvl="1">
              <a:buFont typeface="Arial" pitchFamily="34" charset="0"/>
              <a:buChar char="•"/>
            </a:pPr>
            <a:r>
              <a:rPr lang="tr-TR" sz="3100" dirty="0" smtClean="0"/>
              <a:t>İsyankâr,</a:t>
            </a:r>
          </a:p>
          <a:p>
            <a:pPr lvl="1">
              <a:buFont typeface="Arial" pitchFamily="34" charset="0"/>
              <a:buChar char="•"/>
            </a:pPr>
            <a:r>
              <a:rPr lang="tr-TR" sz="3100" dirty="0" smtClean="0"/>
              <a:t>Çokbilmiş davranış sergileyen ve</a:t>
            </a:r>
          </a:p>
          <a:p>
            <a:pPr lvl="1">
              <a:buFont typeface="Arial" pitchFamily="34" charset="0"/>
              <a:buChar char="•"/>
            </a:pPr>
            <a:r>
              <a:rPr lang="tr-TR" sz="3100" dirty="0" smtClean="0"/>
              <a:t>Psikolojik olarak sıkıntılı davranış gösteren çalışanlar.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076055" y="1772816"/>
            <a:ext cx="3873625" cy="4879464"/>
          </a:xfrm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 marL="82296" indent="0" algn="ctr">
              <a:buNone/>
            </a:pPr>
            <a:r>
              <a:rPr lang="tr-TR" sz="3600" b="1" dirty="0"/>
              <a:t>Hoşnutsuz çalışanlar </a:t>
            </a:r>
            <a:endParaRPr lang="tr-TR" sz="3600" dirty="0" smtClean="0"/>
          </a:p>
          <a:p>
            <a:r>
              <a:rPr lang="tr-TR" sz="3100" dirty="0" smtClean="0"/>
              <a:t>Nöbet sorunu, </a:t>
            </a:r>
          </a:p>
          <a:p>
            <a:r>
              <a:rPr lang="tr-TR" sz="3100" dirty="0" smtClean="0"/>
              <a:t>İzin sorunu, </a:t>
            </a:r>
          </a:p>
          <a:p>
            <a:r>
              <a:rPr lang="tr-TR" sz="3100" dirty="0" smtClean="0"/>
              <a:t>Eğitim farklılıkları, </a:t>
            </a:r>
          </a:p>
          <a:p>
            <a:r>
              <a:rPr lang="tr-TR" sz="3100" dirty="0" smtClean="0"/>
              <a:t>Teknik donanım ve malzeme yetersizliği, </a:t>
            </a:r>
          </a:p>
          <a:p>
            <a:r>
              <a:rPr lang="tr-TR" sz="3100" dirty="0" smtClean="0"/>
              <a:t>Fiziki ortam, </a:t>
            </a:r>
          </a:p>
          <a:p>
            <a:r>
              <a:rPr lang="tr-TR" sz="3100" dirty="0" smtClean="0"/>
              <a:t>İş yükü fazlalığı, </a:t>
            </a:r>
          </a:p>
          <a:p>
            <a:r>
              <a:rPr lang="tr-TR" sz="3100" dirty="0" smtClean="0"/>
              <a:t>Yaş farklılıkları, </a:t>
            </a:r>
          </a:p>
          <a:p>
            <a:r>
              <a:rPr lang="tr-TR" sz="3100" dirty="0" smtClean="0"/>
              <a:t>Eksik elemanla çalışma,</a:t>
            </a:r>
          </a:p>
          <a:p>
            <a:r>
              <a:rPr lang="tr-TR" sz="3100" smtClean="0"/>
              <a:t>Devir hızı,</a:t>
            </a:r>
            <a:endParaRPr lang="tr-TR" sz="3100" dirty="0" smtClean="0"/>
          </a:p>
          <a:p>
            <a:r>
              <a:rPr lang="tr-TR" sz="3100" dirty="0" smtClean="0"/>
              <a:t>Farklı statülü çalışana sahip olma.</a:t>
            </a:r>
          </a:p>
          <a:p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1547664" y="116632"/>
            <a:ext cx="7056783" cy="163121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tr-TR" sz="2800" dirty="0" smtClean="0"/>
              <a:t> </a:t>
            </a:r>
            <a:r>
              <a:rPr lang="tr-TR" sz="2800" b="1" dirty="0"/>
              <a:t>İletişim sorunu olan çalışanlar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tr-TR" sz="2400" dirty="0" smtClean="0"/>
              <a:t>Kime, nasıl, ne şekilde konuşacağını bilememe,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tr-TR" sz="2400" dirty="0" smtClean="0"/>
              <a:t>Sürekli olumsuz söylemlerde bulunma.</a:t>
            </a:r>
          </a:p>
          <a:p>
            <a:pPr lvl="1"/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75501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solidFill>
                  <a:srgbClr val="C00000"/>
                </a:solidFill>
              </a:rPr>
              <a:t>Yönetici Hemşireler Sorunlu Personelleriyle Nasıl Başa Çıkıyor? 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tr-TR" b="1" dirty="0" smtClean="0"/>
              <a:t>Dinleme ve sorun çözme</a:t>
            </a:r>
          </a:p>
          <a:p>
            <a:pPr lvl="1">
              <a:buFont typeface="Arial" pitchFamily="34" charset="0"/>
              <a:buChar char="•"/>
            </a:pPr>
            <a:r>
              <a:rPr lang="tr-TR" sz="3000" dirty="0" smtClean="0"/>
              <a:t>İletişim,</a:t>
            </a:r>
          </a:p>
          <a:p>
            <a:pPr lvl="1">
              <a:buFont typeface="Arial" pitchFamily="34" charset="0"/>
              <a:buChar char="•"/>
            </a:pPr>
            <a:r>
              <a:rPr lang="tr-TR" sz="3000" dirty="0" smtClean="0"/>
              <a:t>Soruna uygun çözümü üretme, </a:t>
            </a:r>
          </a:p>
          <a:p>
            <a:pPr lvl="1">
              <a:buFont typeface="Arial" pitchFamily="34" charset="0"/>
              <a:buChar char="•"/>
            </a:pPr>
            <a:r>
              <a:rPr lang="tr-TR" sz="3000" dirty="0" smtClean="0"/>
              <a:t>Üst yönetime danışma, </a:t>
            </a:r>
          </a:p>
          <a:p>
            <a:pPr lvl="1">
              <a:buFont typeface="Arial" pitchFamily="34" charset="0"/>
              <a:buChar char="•"/>
            </a:pPr>
            <a:r>
              <a:rPr lang="tr-TR" sz="3000" dirty="0" smtClean="0"/>
              <a:t>Sisteme yönelik değişim, </a:t>
            </a:r>
          </a:p>
          <a:p>
            <a:pPr lvl="1">
              <a:buFont typeface="Arial" pitchFamily="34" charset="0"/>
              <a:buChar char="•"/>
            </a:pPr>
            <a:r>
              <a:rPr lang="tr-TR" sz="3000" dirty="0" smtClean="0"/>
              <a:t>Görmezlikten gelme, </a:t>
            </a:r>
          </a:p>
          <a:p>
            <a:pPr lvl="1">
              <a:buFont typeface="Arial" pitchFamily="34" charset="0"/>
              <a:buChar char="•"/>
            </a:pPr>
            <a:r>
              <a:rPr lang="tr-TR" sz="3000" dirty="0" smtClean="0"/>
              <a:t>Toplantı ve</a:t>
            </a:r>
          </a:p>
          <a:p>
            <a:pPr lvl="1">
              <a:buFont typeface="Arial" pitchFamily="34" charset="0"/>
              <a:buChar char="•"/>
            </a:pPr>
            <a:r>
              <a:rPr lang="tr-TR" sz="3000" dirty="0" smtClean="0"/>
              <a:t>Uzlaştırma/yumuşatma</a:t>
            </a:r>
            <a:endParaRPr lang="tr-TR" sz="3000" dirty="0"/>
          </a:p>
        </p:txBody>
      </p:sp>
    </p:spTree>
    <p:extLst>
      <p:ext uri="{BB962C8B-B14F-4D97-AF65-F5344CB8AC3E}">
        <p14:creationId xmlns:p14="http://schemas.microsoft.com/office/powerpoint/2010/main" val="260081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608" y="188640"/>
            <a:ext cx="7890080" cy="6480720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“...onlar kendi aralarında çözemedikleri şeyleri bana getiriyorlar. Sonrasında iki tarafı da dinliyoruz bazen üçlü </a:t>
            </a:r>
            <a:r>
              <a:rPr lang="tr-TR" b="1" dirty="0"/>
              <a:t>grup</a:t>
            </a:r>
            <a:r>
              <a:rPr lang="tr-TR" dirty="0"/>
              <a:t> konuşuyoruz ne yapabiliriz nasıl çözebiliriz diye...” (Başhemşire, 7 yıl, ÖH</a:t>
            </a:r>
            <a:r>
              <a:rPr lang="tr-TR" dirty="0" smtClean="0"/>
              <a:t>).</a:t>
            </a:r>
          </a:p>
          <a:p>
            <a:r>
              <a:rPr lang="tr-TR" dirty="0" smtClean="0"/>
              <a:t> </a:t>
            </a:r>
            <a:r>
              <a:rPr lang="tr-TR" dirty="0"/>
              <a:t>“Bütün arkadaşlar herkes kendi fikirlerini söyleyip, </a:t>
            </a:r>
            <a:r>
              <a:rPr lang="tr-TR" b="1" dirty="0"/>
              <a:t>kendi fikirlerini beyan </a:t>
            </a:r>
            <a:r>
              <a:rPr lang="tr-TR" dirty="0"/>
              <a:t>edebiliyorlardı...” (Sorumlu Hemşire, 13 yıl, SBH). </a:t>
            </a:r>
            <a:endParaRPr lang="tr-TR" dirty="0" smtClean="0"/>
          </a:p>
          <a:p>
            <a:r>
              <a:rPr lang="tr-TR" dirty="0" smtClean="0"/>
              <a:t>“...</a:t>
            </a:r>
            <a:r>
              <a:rPr lang="tr-TR" dirty="0"/>
              <a:t>İşte kaynaklar bunu söylüyor, bilimsel kaynakların üzerine </a:t>
            </a:r>
            <a:r>
              <a:rPr lang="tr-TR" b="1" dirty="0"/>
              <a:t>yasamız, yönetmeliğimiz </a:t>
            </a:r>
            <a:r>
              <a:rPr lang="tr-TR" dirty="0"/>
              <a:t>bunu söylüyor ve onun görevi olduğunu söyleyince bunun üzerine konuşmamız...” (Eğitim. Hemşiresi, 3,5 yıl, SBH).</a:t>
            </a:r>
          </a:p>
        </p:txBody>
      </p:sp>
    </p:spTree>
    <p:extLst>
      <p:ext uri="{BB962C8B-B14F-4D97-AF65-F5344CB8AC3E}">
        <p14:creationId xmlns:p14="http://schemas.microsoft.com/office/powerpoint/2010/main" val="395071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87624" y="548680"/>
            <a:ext cx="7746064" cy="6120680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“...</a:t>
            </a:r>
            <a:r>
              <a:rPr lang="tr-TR" b="1" dirty="0" smtClean="0"/>
              <a:t>planlamalara </a:t>
            </a:r>
            <a:r>
              <a:rPr lang="tr-TR" b="1" dirty="0"/>
              <a:t>kişileri katıyoruz </a:t>
            </a:r>
            <a:r>
              <a:rPr lang="tr-TR" dirty="0"/>
              <a:t>çalışanların fikirlerini alıyoruz... yazılı olarak önerilerini belirtiyorlar.” (</a:t>
            </a:r>
            <a:r>
              <a:rPr lang="tr-TR" dirty="0" err="1" smtClean="0"/>
              <a:t>Hemş.Hizm</a:t>
            </a:r>
            <a:r>
              <a:rPr lang="tr-TR" dirty="0" smtClean="0"/>
              <a:t>. </a:t>
            </a:r>
            <a:r>
              <a:rPr lang="tr-TR" dirty="0"/>
              <a:t>Sorumlusu, 23 yıl, ÜH</a:t>
            </a:r>
            <a:r>
              <a:rPr lang="tr-TR" dirty="0" smtClean="0"/>
              <a:t>).</a:t>
            </a:r>
          </a:p>
          <a:p>
            <a:r>
              <a:rPr lang="tr-TR" dirty="0" smtClean="0"/>
              <a:t> </a:t>
            </a:r>
            <a:r>
              <a:rPr lang="tr-TR" dirty="0"/>
              <a:t>“...benim çözebileceğim bir şeyse ben çözüyorum, benim çözemeyeceğim bir şeyse kendi </a:t>
            </a:r>
            <a:r>
              <a:rPr lang="tr-TR" b="1" dirty="0"/>
              <a:t>yöneticime yönlendiriyorum</a:t>
            </a:r>
            <a:r>
              <a:rPr lang="tr-TR" dirty="0"/>
              <a:t>.” (Başhemşire, 4 yıl, ÖH</a:t>
            </a:r>
            <a:r>
              <a:rPr lang="tr-TR" dirty="0" smtClean="0"/>
              <a:t>).</a:t>
            </a:r>
          </a:p>
          <a:p>
            <a:r>
              <a:rPr lang="tr-TR" dirty="0" smtClean="0"/>
              <a:t> </a:t>
            </a:r>
            <a:r>
              <a:rPr lang="tr-TR" dirty="0"/>
              <a:t>“…Üst seviyedeki </a:t>
            </a:r>
            <a:r>
              <a:rPr lang="tr-TR" b="1" dirty="0"/>
              <a:t>amirinizden yardım </a:t>
            </a:r>
            <a:r>
              <a:rPr lang="tr-TR" dirty="0"/>
              <a:t>istiyorsunuz. Ya da ilk önce bütün kaynakları gözden geçiriyorsunuz, </a:t>
            </a:r>
            <a:r>
              <a:rPr lang="tr-TR" b="1" dirty="0"/>
              <a:t>güvendiğiniz arkadaşınızdan destek </a:t>
            </a:r>
            <a:r>
              <a:rPr lang="tr-TR" dirty="0"/>
              <a:t>alıyorsunuz. Baktınız ki o da olmuyor, bir üst yöneticinize anlatıyorsunuz durumu, onlarda destek alıyorsunuz.” (Hemşirelik Hizmetleri Sorumlusu 24 yıl, ÜH). </a:t>
            </a:r>
            <a:endParaRPr lang="tr-TR" dirty="0" smtClean="0"/>
          </a:p>
          <a:p>
            <a:r>
              <a:rPr lang="tr-TR" dirty="0" smtClean="0"/>
              <a:t>“...</a:t>
            </a:r>
            <a:r>
              <a:rPr lang="tr-TR" b="1" dirty="0"/>
              <a:t>istek öneri vs. köşelerimiz </a:t>
            </a:r>
            <a:r>
              <a:rPr lang="tr-TR" dirty="0"/>
              <a:t>var bunları yazılı bildirin ki biz de sistemi değiştirelim...” (Hemşirelik Hizmetleri Koordinatörü, 9 yıl, ÖH).</a:t>
            </a:r>
          </a:p>
        </p:txBody>
      </p:sp>
    </p:spTree>
    <p:extLst>
      <p:ext uri="{BB962C8B-B14F-4D97-AF65-F5344CB8AC3E}">
        <p14:creationId xmlns:p14="http://schemas.microsoft.com/office/powerpoint/2010/main" val="184164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59632" y="404664"/>
            <a:ext cx="7632848" cy="6192688"/>
          </a:xfrm>
        </p:spPr>
        <p:txBody>
          <a:bodyPr>
            <a:normAutofit/>
          </a:bodyPr>
          <a:lstStyle/>
          <a:p>
            <a:r>
              <a:rPr lang="tr-TR" sz="3000" dirty="0"/>
              <a:t>“...bazen de </a:t>
            </a:r>
            <a:r>
              <a:rPr lang="tr-TR" sz="3000" b="1" dirty="0"/>
              <a:t>görmezden geldiğimiz </a:t>
            </a:r>
            <a:r>
              <a:rPr lang="tr-TR" sz="3000" dirty="0"/>
              <a:t>olaylar olabiliyor. Her şeyi dikkate almayabiliyorsunuz…” (</a:t>
            </a:r>
            <a:r>
              <a:rPr lang="tr-TR" sz="3000" dirty="0" err="1" smtClean="0"/>
              <a:t>Hemş.Hizm</a:t>
            </a:r>
            <a:r>
              <a:rPr lang="tr-TR" sz="3000" dirty="0" smtClean="0"/>
              <a:t>. Sorumlusu</a:t>
            </a:r>
            <a:r>
              <a:rPr lang="tr-TR" sz="3000" dirty="0"/>
              <a:t>, 13 yıl, ÜH). </a:t>
            </a:r>
            <a:endParaRPr lang="tr-TR" sz="3000" dirty="0" smtClean="0"/>
          </a:p>
          <a:p>
            <a:r>
              <a:rPr lang="tr-TR" sz="3000" dirty="0" smtClean="0"/>
              <a:t>“...</a:t>
            </a:r>
            <a:r>
              <a:rPr lang="tr-TR" sz="3000" dirty="0"/>
              <a:t>her ay </a:t>
            </a:r>
            <a:r>
              <a:rPr lang="tr-TR" sz="3000" b="1" dirty="0"/>
              <a:t>sorumlu arkadaşların yatak başı hemşirelerle yapmış olduğu toplantılara bizzat katılıyoruz. Mutlaka birbirimizin yüzünü görüyoruz. Sorunlarımız biriktirmeden çözmeye çalışıyoruz… </a:t>
            </a:r>
            <a:r>
              <a:rPr lang="tr-TR" sz="3000" dirty="0"/>
              <a:t>Mutlaka sorunlarımızı yeri gelirse o toplantıda çözmeye çalışıyoruz...” (</a:t>
            </a:r>
            <a:r>
              <a:rPr lang="tr-TR" sz="3000" dirty="0" err="1" smtClean="0"/>
              <a:t>Hemş</a:t>
            </a:r>
            <a:r>
              <a:rPr lang="tr-TR" sz="3000" dirty="0" smtClean="0"/>
              <a:t>. </a:t>
            </a:r>
            <a:r>
              <a:rPr lang="tr-TR" sz="3000" dirty="0" err="1" smtClean="0"/>
              <a:t>Hizm</a:t>
            </a:r>
            <a:r>
              <a:rPr lang="tr-TR" sz="3000" dirty="0" smtClean="0"/>
              <a:t>. </a:t>
            </a:r>
            <a:r>
              <a:rPr lang="tr-TR" sz="3000" dirty="0"/>
              <a:t>Sorumlusu, 32 yıl, ÜH</a:t>
            </a:r>
          </a:p>
        </p:txBody>
      </p:sp>
    </p:spTree>
    <p:extLst>
      <p:ext uri="{BB962C8B-B14F-4D97-AF65-F5344CB8AC3E}">
        <p14:creationId xmlns:p14="http://schemas.microsoft.com/office/powerpoint/2010/main" val="131853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608" y="764704"/>
            <a:ext cx="7890080" cy="5832648"/>
          </a:xfrm>
        </p:spPr>
        <p:txBody>
          <a:bodyPr/>
          <a:lstStyle/>
          <a:p>
            <a:pPr marL="82296" indent="0">
              <a:buNone/>
            </a:pPr>
            <a:r>
              <a:rPr lang="tr-TR" b="1" dirty="0" smtClean="0"/>
              <a:t>Yöneticinin yasal (yönetsel) gücünü kullanarak cezai işlem uygulaması; </a:t>
            </a:r>
          </a:p>
          <a:p>
            <a:r>
              <a:rPr lang="tr-TR" dirty="0" smtClean="0"/>
              <a:t>İşten çıkarma, gözlem/denetim, yasal/yönetsel gücünü kullanma, </a:t>
            </a:r>
          </a:p>
          <a:p>
            <a:r>
              <a:rPr lang="tr-TR" dirty="0" smtClean="0"/>
              <a:t>Sözlü uyarı, </a:t>
            </a:r>
          </a:p>
          <a:p>
            <a:r>
              <a:rPr lang="tr-TR" dirty="0" smtClean="0"/>
              <a:t>Yazılı uyarı-raporlandırma ve</a:t>
            </a:r>
          </a:p>
          <a:p>
            <a:r>
              <a:rPr lang="tr-TR" dirty="0" smtClean="0"/>
              <a:t>Bölüm değiştirme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800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87624" y="404664"/>
            <a:ext cx="7746064" cy="6264696"/>
          </a:xfrm>
        </p:spPr>
        <p:txBody>
          <a:bodyPr>
            <a:normAutofit lnSpcReduction="10000"/>
          </a:bodyPr>
          <a:lstStyle/>
          <a:p>
            <a:r>
              <a:rPr lang="tr-TR" dirty="0"/>
              <a:t>“...kişi hakkında belki uygun olmayan durum raporu yani sistemimizin içinde böyle bir şey var davranışsal bir problemi varsa sözel olarak ben onu birinci, ikinci ve üçüncü kez </a:t>
            </a:r>
            <a:r>
              <a:rPr lang="tr-TR" b="1" dirty="0"/>
              <a:t>uyardıysam </a:t>
            </a:r>
            <a:r>
              <a:rPr lang="tr-TR" dirty="0"/>
              <a:t>artık…” (Başhemşire, 6 yıl, ÖH</a:t>
            </a:r>
            <a:r>
              <a:rPr lang="tr-TR" dirty="0" smtClean="0"/>
              <a:t>).</a:t>
            </a:r>
          </a:p>
          <a:p>
            <a:r>
              <a:rPr lang="tr-TR" dirty="0"/>
              <a:t>“Bir kişiyle çok fazla sorun yaşamaya başlamışsam, o kişiyi ilk önce uyarırım, olmadıysa </a:t>
            </a:r>
            <a:r>
              <a:rPr lang="tr-TR" b="1" dirty="0"/>
              <a:t>yazılı uyarı </a:t>
            </a:r>
            <a:r>
              <a:rPr lang="tr-TR" dirty="0"/>
              <a:t>veririm…” (Sorumlu Hemşire, 2 yıl, ÜH). </a:t>
            </a:r>
            <a:endParaRPr lang="tr-TR" dirty="0" smtClean="0"/>
          </a:p>
          <a:p>
            <a:r>
              <a:rPr lang="tr-TR" dirty="0" smtClean="0"/>
              <a:t>“...</a:t>
            </a:r>
            <a:r>
              <a:rPr lang="tr-TR" dirty="0"/>
              <a:t>uyum sağlayamıyor. Ya </a:t>
            </a:r>
            <a:r>
              <a:rPr lang="tr-TR" b="1" dirty="0"/>
              <a:t>bölüm değiştirmek </a:t>
            </a:r>
            <a:r>
              <a:rPr lang="tr-TR" dirty="0"/>
              <a:t>istiyor ya da...” (Başhemşire, 4 yıl, ÖH).</a:t>
            </a:r>
          </a:p>
        </p:txBody>
      </p:sp>
    </p:spTree>
    <p:extLst>
      <p:ext uri="{BB962C8B-B14F-4D97-AF65-F5344CB8AC3E}">
        <p14:creationId xmlns:p14="http://schemas.microsoft.com/office/powerpoint/2010/main" val="370862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87624" y="980728"/>
            <a:ext cx="7746064" cy="5267672"/>
          </a:xfrm>
        </p:spPr>
        <p:txBody>
          <a:bodyPr/>
          <a:lstStyle/>
          <a:p>
            <a:pPr marL="82296" indent="0">
              <a:buNone/>
            </a:pPr>
            <a:r>
              <a:rPr lang="tr-TR" b="1" dirty="0" smtClean="0"/>
              <a:t>Eğitim, danışmanlık ve rol model olma yaklaşımı</a:t>
            </a:r>
          </a:p>
          <a:p>
            <a:r>
              <a:rPr lang="tr-TR" dirty="0" smtClean="0"/>
              <a:t>Eğitim, </a:t>
            </a:r>
          </a:p>
          <a:p>
            <a:r>
              <a:rPr lang="tr-TR" dirty="0" smtClean="0"/>
              <a:t>Geri bildirim, </a:t>
            </a:r>
          </a:p>
          <a:p>
            <a:r>
              <a:rPr lang="tr-TR" dirty="0" smtClean="0"/>
              <a:t>Rol-model olma ve </a:t>
            </a:r>
          </a:p>
          <a:p>
            <a:r>
              <a:rPr lang="tr-TR" dirty="0" smtClean="0"/>
              <a:t>Eşitlik-adil olma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1684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8561325"/>
              </p:ext>
            </p:extLst>
          </p:nvPr>
        </p:nvGraphicFramePr>
        <p:xfrm>
          <a:off x="179512" y="764704"/>
          <a:ext cx="8826946" cy="544342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76264"/>
                <a:gridCol w="6450682"/>
              </a:tblGrid>
              <a:tr h="1376043">
                <a:tc>
                  <a:txBody>
                    <a:bodyPr/>
                    <a:lstStyle/>
                    <a:p>
                      <a:r>
                        <a:rPr lang="tr-TR" sz="2800" b="1" dirty="0" smtClean="0">
                          <a:latin typeface="Calibri" pitchFamily="34" charset="0"/>
                          <a:cs typeface="Calibri" pitchFamily="34" charset="0"/>
                        </a:rPr>
                        <a:t>Kendini beğenmişler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b="0" dirty="0" smtClean="0">
                          <a:latin typeface="Calibri" pitchFamily="34" charset="0"/>
                          <a:cs typeface="Calibri" pitchFamily="34" charset="0"/>
                        </a:rPr>
                        <a:t>Kendilerini en önemli kişi olarak görürler,</a:t>
                      </a:r>
                      <a:r>
                        <a:rPr lang="tr-TR" sz="2800" b="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tr-TR" sz="2800" b="0" dirty="0" smtClean="0">
                          <a:latin typeface="Calibri" pitchFamily="34" charset="0"/>
                          <a:cs typeface="Calibri" pitchFamily="34" charset="0"/>
                        </a:rPr>
                        <a:t>eleştiri kabul etmezler.</a:t>
                      </a:r>
                    </a:p>
                    <a:p>
                      <a:endParaRPr lang="tr-TR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376043">
                <a:tc>
                  <a:txBody>
                    <a:bodyPr/>
                    <a:lstStyle/>
                    <a:p>
                      <a:r>
                        <a:rPr lang="tr-TR" sz="2800" b="1" dirty="0" smtClean="0">
                          <a:latin typeface="Calibri" pitchFamily="34" charset="0"/>
                          <a:cs typeface="Calibri" pitchFamily="34" charset="0"/>
                        </a:rPr>
                        <a:t>Sürekli yakınanlar</a:t>
                      </a:r>
                    </a:p>
                    <a:p>
                      <a:endParaRPr lang="tr-T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>
                          <a:latin typeface="Calibri" pitchFamily="34" charset="0"/>
                          <a:cs typeface="Calibri" pitchFamily="34" charset="0"/>
                        </a:rPr>
                        <a:t>Problemlerini sürekli dile getirirler, sevinci paylaşmayı sevmezler.</a:t>
                      </a:r>
                      <a:endParaRPr lang="tr-TR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376043">
                <a:tc>
                  <a:txBody>
                    <a:bodyPr/>
                    <a:lstStyle/>
                    <a:p>
                      <a:r>
                        <a:rPr lang="tr-TR" sz="2800" b="1" dirty="0" err="1" smtClean="0">
                          <a:latin typeface="Calibri" pitchFamily="34" charset="0"/>
                          <a:cs typeface="Calibri" pitchFamily="34" charset="0"/>
                        </a:rPr>
                        <a:t>Manipülatifler</a:t>
                      </a:r>
                      <a:r>
                        <a:rPr lang="tr-TR" sz="2800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  <a:p>
                      <a:endParaRPr lang="tr-T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>
                          <a:latin typeface="Calibri" pitchFamily="34" charset="0"/>
                          <a:cs typeface="Calibri" pitchFamily="34" charset="0"/>
                        </a:rPr>
                        <a:t>İnsanları kendi amacı doğrultusunda yönlendirirler, yalan söylemekten çekinmezler.</a:t>
                      </a:r>
                      <a:endParaRPr lang="tr-TR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3152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b="1" dirty="0" smtClean="0">
                          <a:latin typeface="Calibri" pitchFamily="34" charset="0"/>
                          <a:cs typeface="Calibri" pitchFamily="34" charset="0"/>
                        </a:rPr>
                        <a:t>Kıskançlar</a:t>
                      </a:r>
                    </a:p>
                    <a:p>
                      <a:endParaRPr lang="tr-T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>
                          <a:latin typeface="Calibri" pitchFamily="34" charset="0"/>
                          <a:cs typeface="Calibri" pitchFamily="34" charset="0"/>
                        </a:rPr>
                        <a:t>Başkalarının başarılarını çekemezler, haksız yere eleştirirler.</a:t>
                      </a:r>
                      <a:endParaRPr lang="tr-TR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83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608" y="476672"/>
            <a:ext cx="7890080" cy="6192688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“...yani bir kere </a:t>
            </a:r>
            <a:r>
              <a:rPr lang="tr-TR" b="1" dirty="0"/>
              <a:t>siz rol model </a:t>
            </a:r>
            <a:r>
              <a:rPr lang="tr-TR" dirty="0"/>
              <a:t>olmak zorundasınız siz olmalısınız ki isteyeceksiniz eğer siz bunu yapmıyorsanız kimse sizi ciddiye almıyor. Ve onlar sürekli tekrarlıyor…” (Başhemşire, 2,5 yıl, ÖH). </a:t>
            </a:r>
            <a:endParaRPr lang="tr-TR" dirty="0" smtClean="0"/>
          </a:p>
          <a:p>
            <a:r>
              <a:rPr lang="tr-TR" dirty="0" smtClean="0"/>
              <a:t>“</a:t>
            </a:r>
            <a:r>
              <a:rPr lang="tr-TR" dirty="0"/>
              <a:t>Benim bir kararlılığım var tamam, kararlılığımı sürdüreceğim, </a:t>
            </a:r>
            <a:r>
              <a:rPr lang="tr-TR" b="1" dirty="0"/>
              <a:t>insanları da dikkate alacağım</a:t>
            </a:r>
            <a:r>
              <a:rPr lang="tr-TR" dirty="0"/>
              <a:t>, insanlar arasında </a:t>
            </a:r>
            <a:r>
              <a:rPr lang="tr-TR" b="1" dirty="0"/>
              <a:t>ayrım yapmayacağım</a:t>
            </a:r>
            <a:r>
              <a:rPr lang="tr-TR" dirty="0"/>
              <a:t>.” (</a:t>
            </a:r>
            <a:r>
              <a:rPr lang="tr-TR" dirty="0" err="1"/>
              <a:t>Süpervisör</a:t>
            </a:r>
            <a:r>
              <a:rPr lang="tr-TR" dirty="0"/>
              <a:t> Hemşire, 11 yıl, SBH</a:t>
            </a:r>
            <a:r>
              <a:rPr lang="tr-TR" dirty="0" smtClean="0"/>
              <a:t>).</a:t>
            </a:r>
          </a:p>
          <a:p>
            <a:r>
              <a:rPr lang="tr-TR" dirty="0"/>
              <a:t>“...diyoruz ki bu kişilerin şeye ihtiyacı var, </a:t>
            </a:r>
            <a:r>
              <a:rPr lang="tr-TR" b="1" dirty="0"/>
              <a:t>desteklenme</a:t>
            </a:r>
            <a:r>
              <a:rPr lang="tr-TR" dirty="0"/>
              <a:t>ye. “Ne yapıyoruz?” insan kaynakları bölümümüzle de aslında kişisel gelişim </a:t>
            </a:r>
            <a:r>
              <a:rPr lang="tr-TR" b="1" dirty="0"/>
              <a:t>eğitimlerimi</a:t>
            </a:r>
            <a:r>
              <a:rPr lang="tr-TR" dirty="0"/>
              <a:t>z var...” (Hemşirelik Hizmetleri Koordinatörü, 9 yıl, ÖH).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62692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Bu yöntemlerin hangisi uygun?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17026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3059113" y="1341438"/>
            <a:ext cx="316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 sz="2400" b="1" dirty="0" smtClean="0">
                <a:solidFill>
                  <a:srgbClr val="260298"/>
                </a:solidFill>
                <a:latin typeface="Tahoma" pitchFamily="34" charset="0"/>
              </a:rPr>
              <a:t>DOĞRU </a:t>
            </a:r>
            <a:r>
              <a:rPr lang="tr-TR" altLang="tr-TR" sz="2400" b="1" dirty="0">
                <a:solidFill>
                  <a:srgbClr val="260298"/>
                </a:solidFill>
                <a:latin typeface="Tahoma" pitchFamily="34" charset="0"/>
              </a:rPr>
              <a:t>ZAMANDA</a:t>
            </a:r>
          </a:p>
        </p:txBody>
      </p:sp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3059113" y="2349500"/>
            <a:ext cx="3024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400" b="1">
                <a:latin typeface="Tahoma" pitchFamily="34" charset="0"/>
              </a:rPr>
              <a:t>   DOĞRU KİŞİYLE</a:t>
            </a:r>
          </a:p>
        </p:txBody>
      </p:sp>
      <p:sp>
        <p:nvSpPr>
          <p:cNvPr id="54276" name="Text Box 5"/>
          <p:cNvSpPr txBox="1">
            <a:spLocks noChangeArrowheads="1"/>
          </p:cNvSpPr>
          <p:nvPr/>
        </p:nvSpPr>
        <p:spPr bwMode="auto">
          <a:xfrm>
            <a:off x="2916238" y="3357563"/>
            <a:ext cx="316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400" b="1">
                <a:solidFill>
                  <a:srgbClr val="260298"/>
                </a:solidFill>
                <a:latin typeface="Tahoma" pitchFamily="34" charset="0"/>
              </a:rPr>
              <a:t>      DOĞRU YOLLA</a:t>
            </a:r>
          </a:p>
        </p:txBody>
      </p:sp>
      <p:sp>
        <p:nvSpPr>
          <p:cNvPr id="54277" name="Text Box 6"/>
          <p:cNvSpPr txBox="1">
            <a:spLocks noChangeArrowheads="1"/>
          </p:cNvSpPr>
          <p:nvPr/>
        </p:nvSpPr>
        <p:spPr bwMode="auto">
          <a:xfrm>
            <a:off x="1835943" y="4195763"/>
            <a:ext cx="5616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 sz="2400" b="1">
                <a:latin typeface="Tahoma" pitchFamily="34" charset="0"/>
              </a:rPr>
              <a:t>DOĞRU DOZDA </a:t>
            </a:r>
          </a:p>
        </p:txBody>
      </p:sp>
      <p:sp>
        <p:nvSpPr>
          <p:cNvPr id="54278" name="Text Box 7"/>
          <p:cNvSpPr txBox="1">
            <a:spLocks noChangeArrowheads="1"/>
          </p:cNvSpPr>
          <p:nvPr/>
        </p:nvSpPr>
        <p:spPr bwMode="auto">
          <a:xfrm>
            <a:off x="2843213" y="5157788"/>
            <a:ext cx="338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1800" dirty="0">
                <a:latin typeface="Tahoma" pitchFamily="34" charset="0"/>
              </a:rPr>
              <a:t>    </a:t>
            </a:r>
            <a:r>
              <a:rPr lang="tr-TR" altLang="tr-TR" sz="1800" dirty="0" smtClean="0">
                <a:latin typeface="Tahoma" pitchFamily="34" charset="0"/>
              </a:rPr>
              <a:t>     </a:t>
            </a:r>
            <a:r>
              <a:rPr lang="tr-TR" altLang="tr-TR" sz="2400" b="1" dirty="0">
                <a:solidFill>
                  <a:srgbClr val="260298"/>
                </a:solidFill>
                <a:latin typeface="Tahoma" pitchFamily="34" charset="0"/>
              </a:rPr>
              <a:t>DOĞRU YERDE</a:t>
            </a:r>
          </a:p>
        </p:txBody>
      </p:sp>
      <p:sp>
        <p:nvSpPr>
          <p:cNvPr id="54279" name="Text Box 20"/>
          <p:cNvSpPr txBox="1">
            <a:spLocks noChangeArrowheads="1"/>
          </p:cNvSpPr>
          <p:nvPr/>
        </p:nvSpPr>
        <p:spPr bwMode="auto">
          <a:xfrm>
            <a:off x="6516688" y="6237288"/>
            <a:ext cx="12239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tr-TR" altLang="tr-TR" sz="1800">
              <a:latin typeface="Tahoma" pitchFamily="34" charset="0"/>
            </a:endParaRPr>
          </a:p>
        </p:txBody>
      </p:sp>
      <p:sp>
        <p:nvSpPr>
          <p:cNvPr id="54280" name="AutoShape 32"/>
          <p:cNvSpPr>
            <a:spLocks noChangeArrowheads="1"/>
          </p:cNvSpPr>
          <p:nvPr/>
        </p:nvSpPr>
        <p:spPr bwMode="auto">
          <a:xfrm>
            <a:off x="4500563" y="4652963"/>
            <a:ext cx="287337" cy="576262"/>
          </a:xfrm>
          <a:prstGeom prst="upDownArrow">
            <a:avLst>
              <a:gd name="adj1" fmla="val 50000"/>
              <a:gd name="adj2" fmla="val 40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tr-TR" altLang="tr-TR"/>
          </a:p>
        </p:txBody>
      </p:sp>
      <p:sp>
        <p:nvSpPr>
          <p:cNvPr id="54281" name="AutoShape 33"/>
          <p:cNvSpPr>
            <a:spLocks noChangeArrowheads="1"/>
          </p:cNvSpPr>
          <p:nvPr/>
        </p:nvSpPr>
        <p:spPr bwMode="auto">
          <a:xfrm>
            <a:off x="4500563" y="3716338"/>
            <a:ext cx="287337" cy="576262"/>
          </a:xfrm>
          <a:prstGeom prst="upDownArrow">
            <a:avLst>
              <a:gd name="adj1" fmla="val 50000"/>
              <a:gd name="adj2" fmla="val 40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tr-TR" altLang="tr-TR"/>
          </a:p>
        </p:txBody>
      </p:sp>
      <p:sp>
        <p:nvSpPr>
          <p:cNvPr id="54282" name="AutoShape 34"/>
          <p:cNvSpPr>
            <a:spLocks noChangeArrowheads="1"/>
          </p:cNvSpPr>
          <p:nvPr/>
        </p:nvSpPr>
        <p:spPr bwMode="auto">
          <a:xfrm>
            <a:off x="4500563" y="2781300"/>
            <a:ext cx="287337" cy="576263"/>
          </a:xfrm>
          <a:prstGeom prst="upDownArrow">
            <a:avLst>
              <a:gd name="adj1" fmla="val 50000"/>
              <a:gd name="adj2" fmla="val 40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tr-TR" altLang="tr-TR"/>
          </a:p>
        </p:txBody>
      </p:sp>
      <p:sp>
        <p:nvSpPr>
          <p:cNvPr id="54283" name="AutoShape 35"/>
          <p:cNvSpPr>
            <a:spLocks noChangeArrowheads="1"/>
          </p:cNvSpPr>
          <p:nvPr/>
        </p:nvSpPr>
        <p:spPr bwMode="auto">
          <a:xfrm>
            <a:off x="4500563" y="1773238"/>
            <a:ext cx="287337" cy="576262"/>
          </a:xfrm>
          <a:prstGeom prst="upDownArrow">
            <a:avLst>
              <a:gd name="adj1" fmla="val 50000"/>
              <a:gd name="adj2" fmla="val 40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tr-TR" altLang="tr-TR"/>
          </a:p>
        </p:txBody>
      </p:sp>
      <p:sp>
        <p:nvSpPr>
          <p:cNvPr id="2" name="Dikdörtgen 1"/>
          <p:cNvSpPr/>
          <p:nvPr/>
        </p:nvSpPr>
        <p:spPr>
          <a:xfrm>
            <a:off x="2555776" y="442913"/>
            <a:ext cx="4392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ETKİLİ </a:t>
            </a:r>
            <a:r>
              <a:rPr lang="tr-TR" altLang="tr-TR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İLETİŞİM </a:t>
            </a:r>
            <a:r>
              <a:rPr lang="tr-TR" altLang="tr-TR" sz="3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İÇİN</a:t>
            </a:r>
          </a:p>
        </p:txBody>
      </p:sp>
    </p:spTree>
    <p:extLst>
      <p:ext uri="{BB962C8B-B14F-4D97-AF65-F5344CB8AC3E}">
        <p14:creationId xmlns:p14="http://schemas.microsoft.com/office/powerpoint/2010/main" val="1957353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5000"/>
            <a:duotone>
              <a:schemeClr val="bg2">
                <a:shade val="9000"/>
                <a:satMod val="300000"/>
              </a:schemeClr>
              <a:schemeClr val="bg2">
                <a:tint val="90000"/>
                <a:satMod val="225000"/>
              </a:schemeClr>
            </a:duotone>
            <a:lum/>
          </a:blip>
          <a:srcRect/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971600" y="2869277"/>
            <a:ext cx="1648311" cy="899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latin typeface="Calibri" pitchFamily="34" charset="0"/>
                <a:cs typeface="Calibri" pitchFamily="34" charset="0"/>
              </a:rPr>
              <a:t>Yardım 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et Eylem planı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821983" y="2869277"/>
            <a:ext cx="1542199" cy="8922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Yönlendir</a:t>
            </a:r>
          </a:p>
        </p:txBody>
      </p:sp>
      <p:sp>
        <p:nvSpPr>
          <p:cNvPr id="6" name="Dikdörtgen 5"/>
          <p:cNvSpPr/>
          <p:nvPr/>
        </p:nvSpPr>
        <p:spPr>
          <a:xfrm>
            <a:off x="2125845" y="4531505"/>
            <a:ext cx="127808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Öneri ver</a:t>
            </a:r>
          </a:p>
        </p:txBody>
      </p:sp>
      <p:sp>
        <p:nvSpPr>
          <p:cNvPr id="7" name="Dikdörtgen 6"/>
          <p:cNvSpPr/>
          <p:nvPr/>
        </p:nvSpPr>
        <p:spPr>
          <a:xfrm>
            <a:off x="4447308" y="4488873"/>
            <a:ext cx="1996900" cy="9144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Değerlendir</a:t>
            </a:r>
          </a:p>
        </p:txBody>
      </p:sp>
      <p:sp>
        <p:nvSpPr>
          <p:cNvPr id="8" name="Dikdörtgen 7"/>
          <p:cNvSpPr/>
          <p:nvPr/>
        </p:nvSpPr>
        <p:spPr>
          <a:xfrm>
            <a:off x="1547664" y="1371601"/>
            <a:ext cx="1985245" cy="878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latin typeface="Calibri" pitchFamily="34" charset="0"/>
                <a:cs typeface="Calibri" pitchFamily="34" charset="0"/>
              </a:rPr>
              <a:t>Planlama</a:t>
            </a:r>
          </a:p>
        </p:txBody>
      </p:sp>
      <p:sp>
        <p:nvSpPr>
          <p:cNvPr id="9" name="Dikdörtgen 8"/>
          <p:cNvSpPr/>
          <p:nvPr/>
        </p:nvSpPr>
        <p:spPr>
          <a:xfrm>
            <a:off x="5218102" y="2887061"/>
            <a:ext cx="1140541" cy="892233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Sor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4447308" y="1371600"/>
            <a:ext cx="1685019" cy="9144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Farkındalık</a:t>
            </a:r>
          </a:p>
        </p:txBody>
      </p:sp>
      <p:cxnSp>
        <p:nvCxnSpPr>
          <p:cNvPr id="12" name="Düz Ok Bağlayıcısı 11"/>
          <p:cNvCxnSpPr/>
          <p:nvPr/>
        </p:nvCxnSpPr>
        <p:spPr>
          <a:xfrm flipV="1">
            <a:off x="2134666" y="2298470"/>
            <a:ext cx="57150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>
            <a:cxnSpLocks/>
          </p:cNvCxnSpPr>
          <p:nvPr/>
        </p:nvCxnSpPr>
        <p:spPr>
          <a:xfrm flipH="1">
            <a:off x="5314836" y="3910684"/>
            <a:ext cx="247222" cy="49286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/>
          <p:nvPr/>
        </p:nvCxnSpPr>
        <p:spPr>
          <a:xfrm flipV="1">
            <a:off x="3553692" y="1814946"/>
            <a:ext cx="810491" cy="1385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>
            <a:cxnSpLocks/>
          </p:cNvCxnSpPr>
          <p:nvPr/>
        </p:nvCxnSpPr>
        <p:spPr>
          <a:xfrm>
            <a:off x="5131733" y="2417734"/>
            <a:ext cx="366204" cy="3379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Düz Ok Bağlayıcısı 24"/>
          <p:cNvCxnSpPr>
            <a:cxnSpLocks/>
          </p:cNvCxnSpPr>
          <p:nvPr/>
        </p:nvCxnSpPr>
        <p:spPr>
          <a:xfrm flipH="1" flipV="1">
            <a:off x="3015963" y="2313711"/>
            <a:ext cx="535131" cy="548639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Düz Ok Bağlayıcısı 28"/>
          <p:cNvCxnSpPr/>
          <p:nvPr/>
        </p:nvCxnSpPr>
        <p:spPr>
          <a:xfrm flipH="1" flipV="1">
            <a:off x="2211394" y="3838171"/>
            <a:ext cx="228600" cy="5818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Düz Ok Bağlayıcısı 32"/>
          <p:cNvCxnSpPr/>
          <p:nvPr/>
        </p:nvCxnSpPr>
        <p:spPr>
          <a:xfrm flipV="1">
            <a:off x="3130323" y="3789681"/>
            <a:ext cx="150668" cy="6303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Düz Ok Bağlayıcısı 25">
            <a:extLst>
              <a:ext uri="{FF2B5EF4-FFF2-40B4-BE49-F238E27FC236}">
                <a16:creationId xmlns="" xmlns:a16="http://schemas.microsoft.com/office/drawing/2014/main" id="{FB4487E6-CF0B-4338-4859-FE66D8437503}"/>
              </a:ext>
            </a:extLst>
          </p:cNvPr>
          <p:cNvCxnSpPr>
            <a:cxnSpLocks/>
          </p:cNvCxnSpPr>
          <p:nvPr/>
        </p:nvCxnSpPr>
        <p:spPr>
          <a:xfrm flipH="1">
            <a:off x="4613231" y="3336300"/>
            <a:ext cx="498097" cy="7389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Düz Ok Bağlayıcısı 30">
            <a:extLst>
              <a:ext uri="{FF2B5EF4-FFF2-40B4-BE49-F238E27FC236}">
                <a16:creationId xmlns="" xmlns:a16="http://schemas.microsoft.com/office/drawing/2014/main" id="{0A0457FD-9FF9-37A3-85D9-DC93F7022DA3}"/>
              </a:ext>
            </a:extLst>
          </p:cNvPr>
          <p:cNvCxnSpPr>
            <a:cxnSpLocks/>
          </p:cNvCxnSpPr>
          <p:nvPr/>
        </p:nvCxnSpPr>
        <p:spPr>
          <a:xfrm flipH="1" flipV="1">
            <a:off x="4447308" y="3315393"/>
            <a:ext cx="196815" cy="282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k: Aşağı 43">
            <a:extLst>
              <a:ext uri="{FF2B5EF4-FFF2-40B4-BE49-F238E27FC236}">
                <a16:creationId xmlns="" xmlns:a16="http://schemas.microsoft.com/office/drawing/2014/main" id="{6263C6A4-4855-BB6D-EF06-6B14F702A61C}"/>
              </a:ext>
            </a:extLst>
          </p:cNvPr>
          <p:cNvSpPr/>
          <p:nvPr/>
        </p:nvSpPr>
        <p:spPr>
          <a:xfrm>
            <a:off x="7452320" y="106326"/>
            <a:ext cx="1238439" cy="675167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  <a:p>
            <a:pPr algn="ctr"/>
            <a:r>
              <a:rPr lang="tr-TR" sz="2000" b="1" dirty="0">
                <a:solidFill>
                  <a:srgbClr val="C00000"/>
                </a:solidFill>
              </a:rPr>
              <a:t>B</a:t>
            </a:r>
          </a:p>
          <a:p>
            <a:pPr algn="ctr"/>
            <a:r>
              <a:rPr lang="tr-TR" sz="2000" b="1" dirty="0">
                <a:solidFill>
                  <a:srgbClr val="C00000"/>
                </a:solidFill>
              </a:rPr>
              <a:t>İ</a:t>
            </a:r>
          </a:p>
          <a:p>
            <a:pPr algn="ctr"/>
            <a:r>
              <a:rPr lang="tr-TR" sz="2000" b="1" dirty="0">
                <a:solidFill>
                  <a:srgbClr val="C00000"/>
                </a:solidFill>
              </a:rPr>
              <a:t>R</a:t>
            </a:r>
          </a:p>
          <a:p>
            <a:pPr algn="ctr"/>
            <a:r>
              <a:rPr lang="tr-TR" sz="2000" b="1" dirty="0">
                <a:solidFill>
                  <a:srgbClr val="C00000"/>
                </a:solidFill>
              </a:rPr>
              <a:t>E</a:t>
            </a:r>
          </a:p>
          <a:p>
            <a:pPr algn="ctr"/>
            <a:r>
              <a:rPr lang="tr-TR" sz="2000" b="1" dirty="0">
                <a:solidFill>
                  <a:srgbClr val="C00000"/>
                </a:solidFill>
              </a:rPr>
              <a:t>Y </a:t>
            </a:r>
          </a:p>
          <a:p>
            <a:pPr algn="ctr"/>
            <a:r>
              <a:rPr lang="tr-TR" sz="2000" b="1" dirty="0">
                <a:solidFill>
                  <a:srgbClr val="7030A0"/>
                </a:solidFill>
              </a:rPr>
              <a:t>M</a:t>
            </a:r>
          </a:p>
          <a:p>
            <a:pPr algn="ctr"/>
            <a:r>
              <a:rPr lang="tr-TR" sz="2000" b="1" dirty="0">
                <a:solidFill>
                  <a:srgbClr val="7030A0"/>
                </a:solidFill>
              </a:rPr>
              <a:t>E</a:t>
            </a:r>
          </a:p>
          <a:p>
            <a:pPr algn="ctr"/>
            <a:r>
              <a:rPr lang="tr-TR" sz="2000" b="1" dirty="0">
                <a:solidFill>
                  <a:srgbClr val="7030A0"/>
                </a:solidFill>
              </a:rPr>
              <a:t>R</a:t>
            </a:r>
          </a:p>
          <a:p>
            <a:pPr algn="ctr"/>
            <a:r>
              <a:rPr lang="tr-TR" sz="2000" b="1" dirty="0">
                <a:solidFill>
                  <a:srgbClr val="7030A0"/>
                </a:solidFill>
              </a:rPr>
              <a:t>K</a:t>
            </a:r>
          </a:p>
          <a:p>
            <a:pPr algn="ctr"/>
            <a:r>
              <a:rPr lang="tr-TR" sz="2000" b="1" dirty="0">
                <a:solidFill>
                  <a:srgbClr val="7030A0"/>
                </a:solidFill>
              </a:rPr>
              <a:t>E</a:t>
            </a:r>
          </a:p>
          <a:p>
            <a:pPr algn="ctr"/>
            <a:r>
              <a:rPr lang="tr-TR" sz="2000" b="1" dirty="0">
                <a:solidFill>
                  <a:srgbClr val="7030A0"/>
                </a:solidFill>
              </a:rPr>
              <a:t>Z</a:t>
            </a:r>
          </a:p>
          <a:p>
            <a:pPr algn="ctr"/>
            <a:r>
              <a:rPr lang="tr-TR" sz="2000" b="1" dirty="0">
                <a:solidFill>
                  <a:srgbClr val="7030A0"/>
                </a:solidFill>
              </a:rPr>
              <a:t>L</a:t>
            </a:r>
          </a:p>
          <a:p>
            <a:pPr algn="ctr"/>
            <a:r>
              <a:rPr lang="tr-TR" sz="2000" b="1" dirty="0">
                <a:solidFill>
                  <a:srgbClr val="7030A0"/>
                </a:solidFill>
              </a:rPr>
              <a:t>İ </a:t>
            </a:r>
          </a:p>
          <a:p>
            <a:pPr algn="ctr"/>
            <a:r>
              <a:rPr lang="tr-TR" sz="2000" b="1" dirty="0">
                <a:solidFill>
                  <a:srgbClr val="00B050"/>
                </a:solidFill>
              </a:rPr>
              <a:t>Y</a:t>
            </a:r>
          </a:p>
          <a:p>
            <a:pPr algn="ctr"/>
            <a:r>
              <a:rPr lang="tr-TR" sz="2000" b="1" dirty="0">
                <a:solidFill>
                  <a:srgbClr val="00B050"/>
                </a:solidFill>
              </a:rPr>
              <a:t>A</a:t>
            </a:r>
          </a:p>
          <a:p>
            <a:pPr algn="ctr"/>
            <a:r>
              <a:rPr lang="tr-TR" sz="2000" b="1" dirty="0">
                <a:solidFill>
                  <a:srgbClr val="00B050"/>
                </a:solidFill>
              </a:rPr>
              <a:t>K</a:t>
            </a:r>
          </a:p>
          <a:p>
            <a:pPr algn="ctr"/>
            <a:r>
              <a:rPr lang="tr-TR" sz="2000" b="1" dirty="0">
                <a:solidFill>
                  <a:srgbClr val="00B050"/>
                </a:solidFill>
              </a:rPr>
              <a:t>L</a:t>
            </a:r>
          </a:p>
          <a:p>
            <a:pPr algn="ctr"/>
            <a:r>
              <a:rPr lang="tr-TR" sz="2000" b="1" dirty="0">
                <a:solidFill>
                  <a:srgbClr val="00B050"/>
                </a:solidFill>
              </a:rPr>
              <a:t>A</a:t>
            </a:r>
          </a:p>
          <a:p>
            <a:pPr algn="ctr"/>
            <a:r>
              <a:rPr lang="tr-TR" sz="2000" b="1" dirty="0">
                <a:solidFill>
                  <a:srgbClr val="00B050"/>
                </a:solidFill>
              </a:rPr>
              <a:t>Ş</a:t>
            </a:r>
          </a:p>
          <a:p>
            <a:pPr algn="ctr"/>
            <a:r>
              <a:rPr lang="tr-TR" sz="2000" b="1" dirty="0">
                <a:solidFill>
                  <a:srgbClr val="00B050"/>
                </a:solidFill>
              </a:rPr>
              <a:t>I</a:t>
            </a:r>
          </a:p>
          <a:p>
            <a:pPr algn="ctr"/>
            <a:r>
              <a:rPr lang="tr-TR" sz="2000" b="1" dirty="0">
                <a:solidFill>
                  <a:srgbClr val="00B050"/>
                </a:solidFill>
              </a:rPr>
              <a:t>M</a:t>
            </a:r>
          </a:p>
        </p:txBody>
      </p:sp>
      <p:cxnSp>
        <p:nvCxnSpPr>
          <p:cNvPr id="45" name="Düz Ok Bağlayıcısı 44">
            <a:extLst>
              <a:ext uri="{FF2B5EF4-FFF2-40B4-BE49-F238E27FC236}">
                <a16:creationId xmlns="" xmlns:a16="http://schemas.microsoft.com/office/drawing/2014/main" id="{6AF721C3-A571-3753-19C9-672D4127D79D}"/>
              </a:ext>
            </a:extLst>
          </p:cNvPr>
          <p:cNvCxnSpPr>
            <a:cxnSpLocks/>
          </p:cNvCxnSpPr>
          <p:nvPr/>
        </p:nvCxnSpPr>
        <p:spPr>
          <a:xfrm flipH="1">
            <a:off x="3468201" y="4979260"/>
            <a:ext cx="895982" cy="188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Bulut Belirtme Çizgisi 1"/>
          <p:cNvSpPr/>
          <p:nvPr/>
        </p:nvSpPr>
        <p:spPr>
          <a:xfrm rot="19511660">
            <a:off x="15998" y="469304"/>
            <a:ext cx="1871125" cy="910898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Özetle</a:t>
            </a:r>
            <a:endParaRPr lang="tr-TR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4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0"/>
            <a:duotone>
              <a:schemeClr val="bg2">
                <a:shade val="9000"/>
                <a:satMod val="300000"/>
              </a:schemeClr>
              <a:schemeClr val="bg2">
                <a:tint val="90000"/>
                <a:satMod val="225000"/>
              </a:schemeClr>
            </a:duotone>
            <a:lum/>
          </a:blip>
          <a:srcRect/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067944" y="377280"/>
            <a:ext cx="4896544" cy="6220072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tr-TR" b="1" dirty="0" smtClean="0"/>
              <a:t>Gönül </a:t>
            </a:r>
            <a:r>
              <a:rPr lang="tr-TR" b="1" dirty="0"/>
              <a:t>çalamazsan aşkın </a:t>
            </a:r>
            <a:r>
              <a:rPr lang="tr-TR" b="1" dirty="0" smtClean="0"/>
              <a:t>sazını</a:t>
            </a:r>
            <a:r>
              <a:rPr lang="tr-TR" dirty="0"/>
              <a:t/>
            </a:r>
            <a:br>
              <a:rPr lang="tr-TR" dirty="0"/>
            </a:br>
            <a:r>
              <a:rPr lang="tr-TR" b="1" dirty="0" smtClean="0"/>
              <a:t>Ne </a:t>
            </a:r>
            <a:r>
              <a:rPr lang="tr-TR" b="1" dirty="0"/>
              <a:t>perdeye dokun ne teli incit</a:t>
            </a:r>
            <a:br>
              <a:rPr lang="tr-TR" b="1" dirty="0"/>
            </a:br>
            <a:r>
              <a:rPr lang="tr-TR" b="1" dirty="0"/>
              <a:t>Eğer çekemezsen gülün nazını</a:t>
            </a:r>
            <a:br>
              <a:rPr lang="tr-TR" b="1" dirty="0"/>
            </a:br>
            <a:r>
              <a:rPr lang="tr-TR" b="1" dirty="0"/>
              <a:t>Ne dikene dokun canım ne gülü </a:t>
            </a:r>
            <a:r>
              <a:rPr lang="tr-TR" b="1" dirty="0" smtClean="0"/>
              <a:t>incit </a:t>
            </a:r>
          </a:p>
          <a:p>
            <a:pPr marL="0" indent="0" algn="ctr">
              <a:buNone/>
            </a:pPr>
            <a:r>
              <a:rPr lang="tr-TR" dirty="0" smtClean="0"/>
              <a:t>Dinle </a:t>
            </a:r>
            <a:r>
              <a:rPr lang="tr-TR" dirty="0"/>
              <a:t>ki bülbülü gelesin aşka</a:t>
            </a:r>
            <a:br>
              <a:rPr lang="tr-TR" dirty="0"/>
            </a:br>
            <a:r>
              <a:rPr lang="tr-TR" dirty="0"/>
              <a:t>Karganın nağmesi gider mi hoşa?</a:t>
            </a:r>
            <a:br>
              <a:rPr lang="tr-TR" dirty="0"/>
            </a:br>
            <a:r>
              <a:rPr lang="tr-TR" dirty="0"/>
              <a:t>Meyvesiz ağacı sallama boşa</a:t>
            </a:r>
          </a:p>
          <a:p>
            <a:pPr marL="0" indent="0" algn="ctr">
              <a:buNone/>
            </a:pPr>
            <a:r>
              <a:rPr lang="tr-TR" dirty="0"/>
              <a:t>Ne yaprağını dök canım ne dalı </a:t>
            </a:r>
            <a:r>
              <a:rPr lang="tr-TR" dirty="0" smtClean="0"/>
              <a:t>incit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B</a:t>
            </a:r>
            <a:r>
              <a:rPr lang="az-Cyrl-AZ" dirty="0"/>
              <a:t>е</a:t>
            </a:r>
            <a:r>
              <a:rPr lang="tr-TR" dirty="0" err="1"/>
              <a:t>kle</a:t>
            </a:r>
            <a:r>
              <a:rPr lang="tr-TR" dirty="0"/>
              <a:t> dost kapısın sadık dost </a:t>
            </a:r>
            <a:r>
              <a:rPr lang="tr-TR" dirty="0" smtClean="0"/>
              <a:t>isen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Gönüller tamir et, ehli dil isen</a:t>
            </a:r>
            <a:br>
              <a:rPr lang="tr-TR" dirty="0"/>
            </a:br>
            <a:r>
              <a:rPr lang="tr-TR" dirty="0"/>
              <a:t>Sevda sahrasında Mecnun değilsen</a:t>
            </a:r>
            <a:br>
              <a:rPr lang="tr-TR" dirty="0"/>
            </a:br>
            <a:r>
              <a:rPr lang="tr-TR" dirty="0"/>
              <a:t>Ne Leyla'yı çağır canım ne çölü </a:t>
            </a:r>
            <a:r>
              <a:rPr lang="tr-TR" dirty="0" smtClean="0"/>
              <a:t>incit.</a:t>
            </a:r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dirty="0" smtClean="0">
                <a:hlinkClick r:id="rId3" action="ppaction://hlinkfile"/>
              </a:rPr>
              <a:t>                *</a:t>
            </a:r>
            <a:endParaRPr lang="tr-TR" sz="1400" dirty="0"/>
          </a:p>
        </p:txBody>
      </p:sp>
      <p:pic>
        <p:nvPicPr>
          <p:cNvPr id="4" name="Picture 2" descr="C:\Users\Toshıba\Downloads\WhatsApp Image 2024-04-03 at 11.28.51 AM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4118786" cy="61206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99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Zor</a:t>
            </a:r>
            <a:r>
              <a:rPr lang="tr-TR" spc="-6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pc="-22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</a:t>
            </a:r>
            <a:r>
              <a:rPr lang="tr-T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insanla</a:t>
            </a:r>
            <a:r>
              <a:rPr lang="tr-TR" spc="-123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karşılaştığınızda</a:t>
            </a:r>
            <a:r>
              <a:rPr lang="tr-TR" spc="-1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pc="-9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nasıl </a:t>
            </a:r>
            <a:r>
              <a:rPr lang="tr-TR" spc="-9" dirty="0" smtClean="0">
                <a:latin typeface="Calibri" pitchFamily="34" charset="0"/>
                <a:cs typeface="Calibri" pitchFamily="34" charset="0"/>
              </a:rPr>
              <a:t>davranıyorsunuz</a:t>
            </a:r>
            <a:r>
              <a:rPr lang="tr-TR" spc="18" dirty="0">
                <a:latin typeface="Calibri" pitchFamily="34" charset="0"/>
                <a:cs typeface="Calibri" pitchFamily="34" charset="0"/>
              </a:rPr>
              <a:t>?</a:t>
            </a:r>
            <a:endParaRPr lang="tr-TR" dirty="0">
              <a:latin typeface="Calibri" pitchFamily="34" charset="0"/>
              <a:cs typeface="Calibri" pitchFamily="34" charset="0"/>
            </a:endParaRPr>
          </a:p>
          <a:p>
            <a:endParaRPr lang="tr-TR" dirty="0"/>
          </a:p>
          <a:p>
            <a:endParaRPr lang="tr-TR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1134" rIns="0" bIns="0" rtlCol="0">
            <a:spAutoFit/>
          </a:bodyPr>
          <a:lstStyle/>
          <a:p>
            <a:pPr marL="33403">
              <a:spcBef>
                <a:spcPts val="88"/>
              </a:spcBef>
            </a:pPr>
            <a:fld id="{81D60167-4931-47E6-BA6A-407CBD079E47}" type="slidenum">
              <a:rPr spc="-9" dirty="0"/>
              <a:pPr marL="33403">
                <a:spcBef>
                  <a:spcPts val="88"/>
                </a:spcBef>
              </a:pPr>
              <a:t>6</a:t>
            </a:fld>
            <a:r>
              <a:rPr spc="-9" dirty="0"/>
              <a:t>/92</a:t>
            </a:r>
          </a:p>
        </p:txBody>
      </p:sp>
    </p:spTree>
    <p:extLst>
      <p:ext uri="{BB962C8B-B14F-4D97-AF65-F5344CB8AC3E}">
        <p14:creationId xmlns:p14="http://schemas.microsoft.com/office/powerpoint/2010/main" val="133374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1600" y="836712"/>
            <a:ext cx="8172400" cy="4800600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Onu</a:t>
            </a:r>
            <a:r>
              <a:rPr lang="tr-TR" spc="-114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değiştirmek</a:t>
            </a:r>
            <a:r>
              <a:rPr lang="tr-TR" spc="-1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için</a:t>
            </a:r>
            <a:r>
              <a:rPr lang="tr-TR" spc="-88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pc="-22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çok </a:t>
            </a:r>
            <a:r>
              <a:rPr lang="tr-TR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uğraşıyor</a:t>
            </a:r>
            <a:r>
              <a:rPr lang="tr-TR" spc="-11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musunuz</a:t>
            </a:r>
            <a:r>
              <a:rPr lang="tr-TR" spc="-1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pc="-44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?</a:t>
            </a:r>
          </a:p>
          <a:p>
            <a:r>
              <a:rPr lang="tr-TR" dirty="0" smtClean="0">
                <a:latin typeface="Calibri" pitchFamily="34" charset="0"/>
                <a:cs typeface="Calibri" pitchFamily="34" charset="0"/>
              </a:rPr>
              <a:t>Kendinizi mi</a:t>
            </a:r>
            <a:r>
              <a:rPr lang="tr-TR" spc="-83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pc="-9" dirty="0" smtClean="0">
                <a:latin typeface="Calibri" pitchFamily="34" charset="0"/>
                <a:cs typeface="Calibri" pitchFamily="34" charset="0"/>
              </a:rPr>
              <a:t>değiştiriyorsunuz</a:t>
            </a:r>
            <a:r>
              <a:rPr lang="tr-TR" spc="-44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pc="-44" dirty="0">
                <a:latin typeface="Calibri" pitchFamily="34" charset="0"/>
                <a:cs typeface="Calibri" pitchFamily="34" charset="0"/>
              </a:rPr>
              <a:t>?</a:t>
            </a:r>
            <a:endParaRPr lang="tr-TR" dirty="0">
              <a:latin typeface="Calibri" pitchFamily="34" charset="0"/>
              <a:cs typeface="Calibri" pitchFamily="34" charset="0"/>
            </a:endParaRPr>
          </a:p>
          <a:p>
            <a:r>
              <a:rPr lang="tr-TR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Geçinememeniz</a:t>
            </a:r>
            <a:r>
              <a:rPr lang="tr-TR" spc="-237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pc="-9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tümüyle </a:t>
            </a:r>
            <a:r>
              <a:rPr lang="tr-TR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ondan</a:t>
            </a:r>
            <a:r>
              <a:rPr lang="tr-TR" spc="-92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mı</a:t>
            </a:r>
            <a:r>
              <a:rPr lang="tr-TR" spc="-6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kaynaklanıyor</a:t>
            </a:r>
            <a:r>
              <a:rPr lang="tr-TR" spc="-96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?</a:t>
            </a:r>
          </a:p>
          <a:p>
            <a:r>
              <a:rPr lang="tr-TR" dirty="0">
                <a:latin typeface="Calibri" pitchFamily="34" charset="0"/>
                <a:cs typeface="Calibri" pitchFamily="34" charset="0"/>
              </a:rPr>
              <a:t>Sizden</a:t>
            </a:r>
            <a:r>
              <a:rPr lang="tr-TR" spc="-53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pc="-9" dirty="0">
                <a:latin typeface="Calibri" pitchFamily="34" charset="0"/>
                <a:cs typeface="Calibri" pitchFamily="34" charset="0"/>
              </a:rPr>
              <a:t>kaynaklanan </a:t>
            </a:r>
            <a:r>
              <a:rPr lang="tr-TR" dirty="0">
                <a:latin typeface="Calibri" pitchFamily="34" charset="0"/>
                <a:cs typeface="Calibri" pitchFamily="34" charset="0"/>
              </a:rPr>
              <a:t>yönleri</a:t>
            </a:r>
            <a:r>
              <a:rPr lang="tr-TR" spc="-22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latin typeface="Calibri" pitchFamily="34" charset="0"/>
                <a:cs typeface="Calibri" pitchFamily="34" charset="0"/>
              </a:rPr>
              <a:t>de</a:t>
            </a:r>
            <a:r>
              <a:rPr lang="tr-TR" spc="-31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latin typeface="Calibri" pitchFamily="34" charset="0"/>
                <a:cs typeface="Calibri" pitchFamily="34" charset="0"/>
              </a:rPr>
              <a:t>var</a:t>
            </a:r>
            <a:r>
              <a:rPr lang="tr-TR" spc="-4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latin typeface="Calibri" pitchFamily="34" charset="0"/>
                <a:cs typeface="Calibri" pitchFamily="34" charset="0"/>
              </a:rPr>
              <a:t>mı</a:t>
            </a:r>
            <a:r>
              <a:rPr lang="tr-TR" spc="-18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pc="-44" dirty="0">
                <a:latin typeface="Calibri" pitchFamily="34" charset="0"/>
                <a:cs typeface="Calibri" pitchFamily="34" charset="0"/>
              </a:rPr>
              <a:t>?</a:t>
            </a:r>
            <a:endParaRPr lang="tr-TR" dirty="0">
              <a:latin typeface="Calibri" pitchFamily="34" charset="0"/>
              <a:cs typeface="Calibri" pitchFamily="34" charset="0"/>
            </a:endParaRPr>
          </a:p>
          <a:p>
            <a:r>
              <a:rPr lang="tr-TR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Geçinmeye</a:t>
            </a:r>
            <a:r>
              <a:rPr lang="tr-TR" spc="-88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mi</a:t>
            </a:r>
            <a:r>
              <a:rPr lang="tr-TR" spc="-136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pc="-9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çalıştınız</a:t>
            </a:r>
            <a:r>
              <a:rPr lang="tr-TR" spc="-9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tr-TR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alt</a:t>
            </a:r>
            <a:r>
              <a:rPr lang="tr-TR" spc="-22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etmeye</a:t>
            </a:r>
            <a:r>
              <a:rPr lang="tr-TR" spc="-18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mi</a:t>
            </a:r>
            <a:r>
              <a:rPr lang="tr-TR" spc="-9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pc="-44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tr-TR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11134">
              <a:spcBef>
                <a:spcPts val="92"/>
              </a:spcBef>
            </a:pPr>
            <a:r>
              <a:rPr lang="tr-TR" dirty="0">
                <a:latin typeface="Calibri" pitchFamily="34" charset="0"/>
                <a:cs typeface="Calibri" pitchFamily="34" charset="0"/>
              </a:rPr>
              <a:t>Ondan</a:t>
            </a:r>
            <a:r>
              <a:rPr lang="tr-TR" spc="-44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latin typeface="Calibri" pitchFamily="34" charset="0"/>
                <a:cs typeface="Calibri" pitchFamily="34" charset="0"/>
              </a:rPr>
              <a:t>uzaklaştınız</a:t>
            </a:r>
            <a:r>
              <a:rPr lang="tr-TR" spc="-57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latin typeface="Calibri" pitchFamily="34" charset="0"/>
                <a:cs typeface="Calibri" pitchFamily="34" charset="0"/>
              </a:rPr>
              <a:t>mı</a:t>
            </a:r>
            <a:r>
              <a:rPr lang="tr-TR" spc="-66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pc="-44" dirty="0" smtClean="0">
                <a:latin typeface="Calibri" pitchFamily="34" charset="0"/>
                <a:cs typeface="Calibri" pitchFamily="34" charset="0"/>
              </a:rPr>
              <a:t>?</a:t>
            </a:r>
          </a:p>
          <a:p>
            <a:pPr marL="11134">
              <a:spcBef>
                <a:spcPts val="92"/>
              </a:spcBef>
            </a:pPr>
            <a:r>
              <a:rPr lang="tr-TR" spc="-9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Siniriniz</a:t>
            </a:r>
            <a:r>
              <a:rPr lang="tr-TR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	bozuldu</a:t>
            </a:r>
            <a:r>
              <a:rPr lang="tr-TR" spc="-53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mu</a:t>
            </a:r>
            <a:r>
              <a:rPr lang="tr-TR" spc="-18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pc="-44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tr-TR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254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Çeşitli stratejiler kullanılır.</a:t>
            </a:r>
          </a:p>
          <a:p>
            <a:r>
              <a:rPr lang="tr-TR" dirty="0">
                <a:solidFill>
                  <a:srgbClr val="000000"/>
                </a:solidFill>
              </a:rPr>
              <a:t>Hazır</a:t>
            </a:r>
            <a:r>
              <a:rPr lang="tr-TR" spc="-75" dirty="0">
                <a:solidFill>
                  <a:srgbClr val="000000"/>
                </a:solidFill>
              </a:rPr>
              <a:t> </a:t>
            </a:r>
            <a:r>
              <a:rPr lang="tr-TR" dirty="0">
                <a:solidFill>
                  <a:srgbClr val="000000"/>
                </a:solidFill>
              </a:rPr>
              <a:t>ve</a:t>
            </a:r>
            <a:r>
              <a:rPr lang="tr-TR" spc="-66" dirty="0">
                <a:solidFill>
                  <a:srgbClr val="000000"/>
                </a:solidFill>
              </a:rPr>
              <a:t> </a:t>
            </a:r>
            <a:r>
              <a:rPr lang="tr-TR" dirty="0">
                <a:solidFill>
                  <a:srgbClr val="000000"/>
                </a:solidFill>
              </a:rPr>
              <a:t>kolay</a:t>
            </a:r>
            <a:r>
              <a:rPr lang="tr-TR" spc="-61" dirty="0">
                <a:solidFill>
                  <a:srgbClr val="000000"/>
                </a:solidFill>
              </a:rPr>
              <a:t> </a:t>
            </a:r>
            <a:r>
              <a:rPr lang="tr-TR" spc="-9" dirty="0">
                <a:solidFill>
                  <a:srgbClr val="000000"/>
                </a:solidFill>
              </a:rPr>
              <a:t>uygulanabilen </a:t>
            </a:r>
            <a:r>
              <a:rPr lang="tr-TR" dirty="0">
                <a:solidFill>
                  <a:srgbClr val="000000"/>
                </a:solidFill>
              </a:rPr>
              <a:t>bir</a:t>
            </a:r>
            <a:r>
              <a:rPr lang="tr-TR" spc="-96" dirty="0">
                <a:solidFill>
                  <a:srgbClr val="000000"/>
                </a:solidFill>
              </a:rPr>
              <a:t> </a:t>
            </a:r>
            <a:r>
              <a:rPr lang="tr-TR" dirty="0">
                <a:solidFill>
                  <a:srgbClr val="000000"/>
                </a:solidFill>
              </a:rPr>
              <a:t>reçete</a:t>
            </a:r>
            <a:r>
              <a:rPr lang="tr-TR" spc="-57" dirty="0">
                <a:solidFill>
                  <a:srgbClr val="000000"/>
                </a:solidFill>
              </a:rPr>
              <a:t> </a:t>
            </a:r>
            <a:r>
              <a:rPr lang="tr-TR" spc="-22" dirty="0">
                <a:solidFill>
                  <a:srgbClr val="FB0903"/>
                </a:solidFill>
              </a:rPr>
              <a:t>yok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3367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608" y="1052736"/>
            <a:ext cx="7890080" cy="5195664"/>
          </a:xfrm>
        </p:spPr>
        <p:txBody>
          <a:bodyPr/>
          <a:lstStyle/>
          <a:p>
            <a:pPr marL="18928" marR="15589" indent="0" algn="ctr">
              <a:spcBef>
                <a:spcPts val="88"/>
              </a:spcBef>
              <a:buNone/>
            </a:pPr>
            <a:r>
              <a:rPr lang="tr-TR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Ne Yapalım?</a:t>
            </a:r>
          </a:p>
          <a:p>
            <a:pPr marL="476128" marR="15589" indent="-457200">
              <a:spcBef>
                <a:spcPts val="88"/>
              </a:spcBef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Bakış</a:t>
            </a:r>
            <a:r>
              <a:rPr lang="tr-TR" spc="-7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latin typeface="Calibri" pitchFamily="34" charset="0"/>
                <a:cs typeface="Calibri" pitchFamily="34" charset="0"/>
              </a:rPr>
              <a:t>açınızı</a:t>
            </a:r>
            <a:r>
              <a:rPr lang="tr-TR" spc="-88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latin typeface="Calibri" pitchFamily="34" charset="0"/>
                <a:cs typeface="Calibri" pitchFamily="34" charset="0"/>
              </a:rPr>
              <a:t>gözden</a:t>
            </a:r>
            <a:r>
              <a:rPr lang="tr-TR" spc="-83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pc="-9" dirty="0">
                <a:latin typeface="Calibri" pitchFamily="34" charset="0"/>
                <a:cs typeface="Calibri" pitchFamily="34" charset="0"/>
              </a:rPr>
              <a:t>geçirin </a:t>
            </a:r>
            <a:endParaRPr lang="tr-TR" spc="-9" dirty="0" smtClean="0">
              <a:latin typeface="Calibri" pitchFamily="34" charset="0"/>
              <a:cs typeface="Calibri" pitchFamily="34" charset="0"/>
            </a:endParaRPr>
          </a:p>
          <a:p>
            <a:pPr marL="476128" marR="15589" indent="-457200">
              <a:spcBef>
                <a:spcPts val="88"/>
              </a:spcBef>
            </a:pPr>
            <a:r>
              <a:rPr lang="tr-T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İnsanları</a:t>
            </a:r>
            <a:r>
              <a:rPr lang="tr-TR" spc="-114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tanıma</a:t>
            </a:r>
            <a:r>
              <a:rPr lang="tr-TR" spc="-11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becerinizi</a:t>
            </a:r>
            <a:r>
              <a:rPr lang="tr-TR" spc="-6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pc="-9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geliştirin</a:t>
            </a:r>
          </a:p>
          <a:p>
            <a:pPr marL="476128" marR="15589" indent="-457200">
              <a:spcBef>
                <a:spcPts val="88"/>
              </a:spcBef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İlişkiyi</a:t>
            </a:r>
            <a:r>
              <a:rPr lang="tr-TR" spc="-88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latin typeface="Calibri" pitchFamily="34" charset="0"/>
                <a:cs typeface="Calibri" pitchFamily="34" charset="0"/>
              </a:rPr>
              <a:t>iyi</a:t>
            </a:r>
            <a:r>
              <a:rPr lang="tr-TR" spc="-66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pc="-9" dirty="0">
                <a:latin typeface="Calibri" pitchFamily="34" charset="0"/>
                <a:cs typeface="Calibri" pitchFamily="34" charset="0"/>
              </a:rPr>
              <a:t>çözümleyin</a:t>
            </a:r>
            <a:endParaRPr lang="tr-TR" dirty="0">
              <a:latin typeface="Calibri" pitchFamily="34" charset="0"/>
              <a:cs typeface="Calibri" pitchFamily="34" charset="0"/>
            </a:endParaRPr>
          </a:p>
          <a:p>
            <a:r>
              <a:rPr lang="tr-T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İlişki</a:t>
            </a:r>
            <a:r>
              <a:rPr lang="tr-TR" spc="-66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ve</a:t>
            </a:r>
            <a:r>
              <a:rPr lang="tr-TR" spc="-7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iletişimi</a:t>
            </a:r>
            <a:r>
              <a:rPr lang="tr-TR" spc="-48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pc="-18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yönetin-</a:t>
            </a:r>
            <a:r>
              <a:rPr lang="tr-TR" spc="-9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yönlendirin</a:t>
            </a:r>
            <a:endParaRPr lang="tr-TR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0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347</TotalTime>
  <Words>1618</Words>
  <Application>Microsoft Office PowerPoint</Application>
  <PresentationFormat>On-screen Show (4:3)</PresentationFormat>
  <Paragraphs>271</Paragraphs>
  <Slides>54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Arial</vt:lpstr>
      <vt:lpstr>Calibri</vt:lpstr>
      <vt:lpstr>Comic Sans MS</vt:lpstr>
      <vt:lpstr>Gill Sans MT</vt:lpstr>
      <vt:lpstr>Tahoma</vt:lpstr>
      <vt:lpstr>UKIJ Inchike</vt:lpstr>
      <vt:lpstr>Verdana</vt:lpstr>
      <vt:lpstr>Wingdings 2</vt:lpstr>
      <vt:lpstr>Gündönümü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Bakış Açınızı Gözden Geçirin</vt:lpstr>
      <vt:lpstr>PowerPoint Presentation</vt:lpstr>
      <vt:lpstr>PowerPoint Presentation</vt:lpstr>
      <vt:lpstr>İyi Geçinme</vt:lpstr>
      <vt:lpstr>İyi Geçinme</vt:lpstr>
      <vt:lpstr>PowerPoint Presentation</vt:lpstr>
      <vt:lpstr>PowerPoint Presentation</vt:lpstr>
      <vt:lpstr>PowerPoint Presentation</vt:lpstr>
      <vt:lpstr>Bir insanın kişilik yapısı ne kadar esneklik gösteremiyorsa (kemikleşmişse) o kişi o kadar geçimsiz olur.</vt:lpstr>
      <vt:lpstr>PowerPoint Presentation</vt:lpstr>
      <vt:lpstr>Herkesle “iyi” geçinmek zorunda mıyız ?</vt:lpstr>
      <vt:lpstr>“Mitler” doğru mu ?</vt:lpstr>
      <vt:lpstr>Nasıl tepki veriliyor?</vt:lpstr>
      <vt:lpstr>Geçinememeniz ondan mı kaynaklanıyor, sizden mi ?</vt:lpstr>
      <vt:lpstr>PowerPoint Presentation</vt:lpstr>
      <vt:lpstr>PowerPoint Presentation</vt:lpstr>
      <vt:lpstr>İnsanları Tanıma Becerinizi Geliştirin</vt:lpstr>
      <vt:lpstr>PowerPoint Presentation</vt:lpstr>
      <vt:lpstr>Kendini / Başkasını Tanıma</vt:lpstr>
      <vt:lpstr>PowerPoint Presentation</vt:lpstr>
      <vt:lpstr>İlişkiyi İyi Çözümleyin</vt:lpstr>
      <vt:lpstr>İlişki ve İletişimi Yönetin-Yönlendirin</vt:lpstr>
      <vt:lpstr>İletişim Becerileri</vt:lpstr>
      <vt:lpstr>İletişimde altın kural </vt:lpstr>
      <vt:lpstr>İlişkiyi Yönetin-Yönlendirin</vt:lpstr>
      <vt:lpstr>İlişkiyi Yönetin-Yönlendirin</vt:lpstr>
      <vt:lpstr>İlişkiyi Yönetin-Yönlendirin</vt:lpstr>
      <vt:lpstr>İlişkiyi Yönetin-Yönlendirin</vt:lpstr>
      <vt:lpstr>PowerPoint Presentation</vt:lpstr>
      <vt:lpstr>   </vt:lpstr>
      <vt:lpstr>PowerPoint Presentation</vt:lpstr>
      <vt:lpstr>PowerPoint Presentation</vt:lpstr>
      <vt:lpstr> </vt:lpstr>
      <vt:lpstr>Yönetici Hemşireler Sorunlu Personelleriyle Nasıl Başa Çıkıyor?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Toshıba</dc:creator>
  <cp:lastModifiedBy>PC-SBF</cp:lastModifiedBy>
  <cp:revision>89</cp:revision>
  <dcterms:created xsi:type="dcterms:W3CDTF">2024-03-31T16:29:20Z</dcterms:created>
  <dcterms:modified xsi:type="dcterms:W3CDTF">2024-04-16T18:58:51Z</dcterms:modified>
</cp:coreProperties>
</file>