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80" r:id="rId2"/>
    <p:sldId id="258" r:id="rId3"/>
    <p:sldId id="259" r:id="rId4"/>
    <p:sldId id="261" r:id="rId5"/>
    <p:sldId id="381" r:id="rId6"/>
    <p:sldId id="390" r:id="rId7"/>
    <p:sldId id="391" r:id="rId8"/>
    <p:sldId id="266" r:id="rId9"/>
    <p:sldId id="382" r:id="rId10"/>
    <p:sldId id="264" r:id="rId11"/>
    <p:sldId id="271" r:id="rId12"/>
    <p:sldId id="383" r:id="rId13"/>
    <p:sldId id="273" r:id="rId14"/>
    <p:sldId id="278" r:id="rId15"/>
    <p:sldId id="280" r:id="rId16"/>
    <p:sldId id="284" r:id="rId17"/>
    <p:sldId id="384" r:id="rId18"/>
    <p:sldId id="288" r:id="rId19"/>
    <p:sldId id="289" r:id="rId20"/>
    <p:sldId id="295" r:id="rId21"/>
    <p:sldId id="297" r:id="rId22"/>
    <p:sldId id="299" r:id="rId23"/>
    <p:sldId id="313" r:id="rId24"/>
    <p:sldId id="314" r:id="rId25"/>
    <p:sldId id="319" r:id="rId26"/>
    <p:sldId id="322" r:id="rId27"/>
    <p:sldId id="324" r:id="rId28"/>
    <p:sldId id="323" r:id="rId29"/>
    <p:sldId id="338" r:id="rId30"/>
    <p:sldId id="385" r:id="rId31"/>
    <p:sldId id="392" r:id="rId32"/>
    <p:sldId id="339" r:id="rId33"/>
    <p:sldId id="347" r:id="rId34"/>
    <p:sldId id="348" r:id="rId35"/>
    <p:sldId id="363" r:id="rId36"/>
    <p:sldId id="364" r:id="rId37"/>
    <p:sldId id="393" r:id="rId38"/>
    <p:sldId id="351" r:id="rId39"/>
    <p:sldId id="372" r:id="rId40"/>
    <p:sldId id="365" r:id="rId41"/>
    <p:sldId id="387" r:id="rId42"/>
    <p:sldId id="366" r:id="rId43"/>
    <p:sldId id="367" r:id="rId44"/>
    <p:sldId id="369" r:id="rId45"/>
    <p:sldId id="394" r:id="rId46"/>
    <p:sldId id="396" r:id="rId47"/>
    <p:sldId id="386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0D789-BE23-488C-9992-2D42C4364F9D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0C2F54EF-23D0-4263-89B8-79592F0BD1EF}">
      <dgm:prSet custT="1"/>
      <dgm:spPr/>
      <dgm:t>
        <a:bodyPr/>
        <a:lstStyle/>
        <a:p>
          <a:pPr rtl="0"/>
          <a:r>
            <a:rPr lang="tr-TR" sz="3200" dirty="0" smtClean="0"/>
            <a:t>Şiddetsiz iletişim, kendimizi ifade etme ve başkalarını dinleme biçimimizi yeni bir çerçeveye oturtmamız için bize rehberlik eder. </a:t>
          </a:r>
          <a:endParaRPr lang="tr-TR" sz="3200" dirty="0"/>
        </a:p>
      </dgm:t>
    </dgm:pt>
    <dgm:pt modelId="{4EC95574-10F3-43DC-BF82-A07416EC9BAA}" type="parTrans" cxnId="{1C461BD6-DC09-409B-8C34-DC17A8B20790}">
      <dgm:prSet/>
      <dgm:spPr/>
      <dgm:t>
        <a:bodyPr/>
        <a:lstStyle/>
        <a:p>
          <a:endParaRPr lang="tr-TR"/>
        </a:p>
      </dgm:t>
    </dgm:pt>
    <dgm:pt modelId="{C3EB18E8-83BD-47F8-BCA8-242D237FF0FD}" type="sibTrans" cxnId="{1C461BD6-DC09-409B-8C34-DC17A8B20790}">
      <dgm:prSet/>
      <dgm:spPr/>
      <dgm:t>
        <a:bodyPr/>
        <a:lstStyle/>
        <a:p>
          <a:endParaRPr lang="tr-TR"/>
        </a:p>
      </dgm:t>
    </dgm:pt>
    <dgm:pt modelId="{CB62B0C5-A22A-41E2-BF0F-988E5B1C638B}">
      <dgm:prSet custT="1"/>
      <dgm:spPr/>
      <dgm:t>
        <a:bodyPr/>
        <a:lstStyle/>
        <a:p>
          <a:pPr rtl="0"/>
          <a:r>
            <a:rPr lang="tr-TR" sz="3200" dirty="0" smtClean="0"/>
            <a:t>Bu yöntemle sözlerimiz alışkanlık haline gelmiş ve otomatikleşmiş tepkiler olmaktan çıkıp, </a:t>
          </a:r>
          <a:r>
            <a:rPr lang="tr-TR" sz="3200" dirty="0" smtClean="0">
              <a:solidFill>
                <a:srgbClr val="FF0000"/>
              </a:solidFill>
            </a:rPr>
            <a:t>ne algıladığımızın, ne hissettiğimizin ve ne istediğimizin farkında olma </a:t>
          </a:r>
          <a:r>
            <a:rPr lang="tr-TR" sz="3200" dirty="0" smtClean="0"/>
            <a:t>temeline dayalı bilinçli cevaplara dönüşürler. </a:t>
          </a:r>
          <a:endParaRPr lang="tr-TR" sz="3200" dirty="0"/>
        </a:p>
      </dgm:t>
    </dgm:pt>
    <dgm:pt modelId="{13983EB3-16BD-48C5-9928-7861E245B813}" type="parTrans" cxnId="{D673B683-DB9A-4ECB-B19B-F4ECD87DADDA}">
      <dgm:prSet/>
      <dgm:spPr/>
      <dgm:t>
        <a:bodyPr/>
        <a:lstStyle/>
        <a:p>
          <a:endParaRPr lang="tr-TR"/>
        </a:p>
      </dgm:t>
    </dgm:pt>
    <dgm:pt modelId="{367F8E59-ECEB-433A-9B02-C345B04C553D}" type="sibTrans" cxnId="{D673B683-DB9A-4ECB-B19B-F4ECD87DADDA}">
      <dgm:prSet/>
      <dgm:spPr/>
      <dgm:t>
        <a:bodyPr/>
        <a:lstStyle/>
        <a:p>
          <a:endParaRPr lang="tr-TR"/>
        </a:p>
      </dgm:t>
    </dgm:pt>
    <dgm:pt modelId="{D95167E2-FB1D-4BEB-A1E0-19E702E015CD}" type="pres">
      <dgm:prSet presAssocID="{0D80D789-BE23-488C-9992-2D42C4364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42B4305-BB38-4294-B8BE-187BD6D4A443}" type="pres">
      <dgm:prSet presAssocID="{0C2F54EF-23D0-4263-89B8-79592F0BD1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BB992E-A0B2-4591-8E18-C0837C3570FB}" type="pres">
      <dgm:prSet presAssocID="{C3EB18E8-83BD-47F8-BCA8-242D237FF0FD}" presName="spacer" presStyleCnt="0"/>
      <dgm:spPr/>
      <dgm:t>
        <a:bodyPr/>
        <a:lstStyle/>
        <a:p>
          <a:endParaRPr lang="tr-TR"/>
        </a:p>
      </dgm:t>
    </dgm:pt>
    <dgm:pt modelId="{BB7A0460-E71C-4351-B7B1-073B37C733B6}" type="pres">
      <dgm:prSet presAssocID="{CB62B0C5-A22A-41E2-BF0F-988E5B1C63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461BD6-DC09-409B-8C34-DC17A8B20790}" srcId="{0D80D789-BE23-488C-9992-2D42C4364F9D}" destId="{0C2F54EF-23D0-4263-89B8-79592F0BD1EF}" srcOrd="0" destOrd="0" parTransId="{4EC95574-10F3-43DC-BF82-A07416EC9BAA}" sibTransId="{C3EB18E8-83BD-47F8-BCA8-242D237FF0FD}"/>
    <dgm:cxn modelId="{306864AA-870A-42DF-B70B-EC2473DE0567}" type="presOf" srcId="{0C2F54EF-23D0-4263-89B8-79592F0BD1EF}" destId="{C42B4305-BB38-4294-B8BE-187BD6D4A443}" srcOrd="0" destOrd="0" presId="urn:microsoft.com/office/officeart/2005/8/layout/vList2"/>
    <dgm:cxn modelId="{D673B683-DB9A-4ECB-B19B-F4ECD87DADDA}" srcId="{0D80D789-BE23-488C-9992-2D42C4364F9D}" destId="{CB62B0C5-A22A-41E2-BF0F-988E5B1C638B}" srcOrd="1" destOrd="0" parTransId="{13983EB3-16BD-48C5-9928-7861E245B813}" sibTransId="{367F8E59-ECEB-433A-9B02-C345B04C553D}"/>
    <dgm:cxn modelId="{020F54AC-4C11-4281-AC8E-5C96756438EA}" type="presOf" srcId="{CB62B0C5-A22A-41E2-BF0F-988E5B1C638B}" destId="{BB7A0460-E71C-4351-B7B1-073B37C733B6}" srcOrd="0" destOrd="0" presId="urn:microsoft.com/office/officeart/2005/8/layout/vList2"/>
    <dgm:cxn modelId="{A480BC59-4222-4B8E-89DE-E7A69890C2EF}" type="presOf" srcId="{0D80D789-BE23-488C-9992-2D42C4364F9D}" destId="{D95167E2-FB1D-4BEB-A1E0-19E702E015CD}" srcOrd="0" destOrd="0" presId="urn:microsoft.com/office/officeart/2005/8/layout/vList2"/>
    <dgm:cxn modelId="{7F0EA8B8-1AEA-4859-A514-D832D2C2BC47}" type="presParOf" srcId="{D95167E2-FB1D-4BEB-A1E0-19E702E015CD}" destId="{C42B4305-BB38-4294-B8BE-187BD6D4A443}" srcOrd="0" destOrd="0" presId="urn:microsoft.com/office/officeart/2005/8/layout/vList2"/>
    <dgm:cxn modelId="{E6437BF5-2DA7-4082-A71F-B692E7E7C09C}" type="presParOf" srcId="{D95167E2-FB1D-4BEB-A1E0-19E702E015CD}" destId="{2ABB992E-A0B2-4591-8E18-C0837C3570FB}" srcOrd="1" destOrd="0" presId="urn:microsoft.com/office/officeart/2005/8/layout/vList2"/>
    <dgm:cxn modelId="{76A5FDBD-8476-4960-A195-1EBAA2E85C36}" type="presParOf" srcId="{D95167E2-FB1D-4BEB-A1E0-19E702E015CD}" destId="{BB7A0460-E71C-4351-B7B1-073B37C733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F2CFF3-9644-4A13-B35F-296C0AAEF8B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0D1CD6B3-1554-48DE-87E9-23E25106B1FE}">
      <dgm:prSet custT="1"/>
      <dgm:spPr/>
      <dgm:t>
        <a:bodyPr/>
        <a:lstStyle/>
        <a:p>
          <a:pPr rtl="0"/>
          <a:r>
            <a:rPr lang="tr-TR" sz="3200" dirty="0" smtClean="0"/>
            <a:t>Her şeyden önce, istemediklerimizden ziyade istediklerimizi dile getirmekte yarar var. </a:t>
          </a:r>
          <a:endParaRPr lang="tr-TR" sz="3200" dirty="0"/>
        </a:p>
      </dgm:t>
    </dgm:pt>
    <dgm:pt modelId="{88A6D588-9024-4056-88E1-FBC0923EE8FB}" type="parTrans" cxnId="{BD77338D-7645-43E0-9B87-135A7FAD0545}">
      <dgm:prSet/>
      <dgm:spPr/>
      <dgm:t>
        <a:bodyPr/>
        <a:lstStyle/>
        <a:p>
          <a:endParaRPr lang="tr-TR"/>
        </a:p>
      </dgm:t>
    </dgm:pt>
    <dgm:pt modelId="{5DDA2E10-D0D6-4A35-96DA-E093D97494CD}" type="sibTrans" cxnId="{BD77338D-7645-43E0-9B87-135A7FAD0545}">
      <dgm:prSet/>
      <dgm:spPr/>
      <dgm:t>
        <a:bodyPr/>
        <a:lstStyle/>
        <a:p>
          <a:endParaRPr lang="tr-TR"/>
        </a:p>
      </dgm:t>
    </dgm:pt>
    <dgm:pt modelId="{05278A97-6174-41E2-97C4-15B098B2701A}">
      <dgm:prSet custT="1"/>
      <dgm:spPr/>
      <dgm:t>
        <a:bodyPr/>
        <a:lstStyle/>
        <a:p>
          <a:pPr rtl="0"/>
          <a:r>
            <a:rPr lang="tr-TR" sz="3200" dirty="0" smtClean="0"/>
            <a:t>Net, olumlu, somut eylem dilinde ricada bulunmak, gerçek isteğimizi açığa çıkarır.</a:t>
          </a:r>
          <a:endParaRPr lang="tr-TR" sz="3200" dirty="0"/>
        </a:p>
      </dgm:t>
    </dgm:pt>
    <dgm:pt modelId="{74EDFBF0-1E7D-4DC8-AB2A-29535D7EF342}" type="parTrans" cxnId="{FBF0A5A4-BC83-4E3D-BBBE-D3FB3E36FD87}">
      <dgm:prSet/>
      <dgm:spPr/>
      <dgm:t>
        <a:bodyPr/>
        <a:lstStyle/>
        <a:p>
          <a:endParaRPr lang="tr-TR"/>
        </a:p>
      </dgm:t>
    </dgm:pt>
    <dgm:pt modelId="{D8918B8D-F887-49E6-AF40-FD42BAC82866}" type="sibTrans" cxnId="{FBF0A5A4-BC83-4E3D-BBBE-D3FB3E36FD87}">
      <dgm:prSet/>
      <dgm:spPr/>
      <dgm:t>
        <a:bodyPr/>
        <a:lstStyle/>
        <a:p>
          <a:endParaRPr lang="tr-TR"/>
        </a:p>
      </dgm:t>
    </dgm:pt>
    <dgm:pt modelId="{50615C51-2FA9-4652-9C15-B24A42473903}" type="pres">
      <dgm:prSet presAssocID="{16F2CFF3-9644-4A13-B35F-296C0AAEF8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D90342-7BE3-43A2-8D3F-DCE072BDA9E8}" type="pres">
      <dgm:prSet presAssocID="{0D1CD6B3-1554-48DE-87E9-23E25106B1FE}" presName="parentText" presStyleLbl="node1" presStyleIdx="0" presStyleCnt="2" custScaleY="10128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DE8B6E-28C4-44BB-9D9F-58610CF0C9C3}" type="pres">
      <dgm:prSet presAssocID="{5DDA2E10-D0D6-4A35-96DA-E093D97494CD}" presName="spacer" presStyleCnt="0"/>
      <dgm:spPr/>
    </dgm:pt>
    <dgm:pt modelId="{82929EF7-DB3B-414E-A87C-F329580CB742}" type="pres">
      <dgm:prSet presAssocID="{05278A97-6174-41E2-97C4-15B098B2701A}" presName="parentText" presStyleLbl="node1" presStyleIdx="1" presStyleCnt="2" custScaleY="13947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F0A5A4-BC83-4E3D-BBBE-D3FB3E36FD87}" srcId="{16F2CFF3-9644-4A13-B35F-296C0AAEF8B5}" destId="{05278A97-6174-41E2-97C4-15B098B2701A}" srcOrd="1" destOrd="0" parTransId="{74EDFBF0-1E7D-4DC8-AB2A-29535D7EF342}" sibTransId="{D8918B8D-F887-49E6-AF40-FD42BAC82866}"/>
    <dgm:cxn modelId="{86BA4320-EEFC-4671-8459-0C7AC2BCBE72}" type="presOf" srcId="{05278A97-6174-41E2-97C4-15B098B2701A}" destId="{82929EF7-DB3B-414E-A87C-F329580CB742}" srcOrd="0" destOrd="0" presId="urn:microsoft.com/office/officeart/2005/8/layout/vList2"/>
    <dgm:cxn modelId="{BD77338D-7645-43E0-9B87-135A7FAD0545}" srcId="{16F2CFF3-9644-4A13-B35F-296C0AAEF8B5}" destId="{0D1CD6B3-1554-48DE-87E9-23E25106B1FE}" srcOrd="0" destOrd="0" parTransId="{88A6D588-9024-4056-88E1-FBC0923EE8FB}" sibTransId="{5DDA2E10-D0D6-4A35-96DA-E093D97494CD}"/>
    <dgm:cxn modelId="{823412C2-5800-4171-9AE6-6BAD3C781325}" type="presOf" srcId="{0D1CD6B3-1554-48DE-87E9-23E25106B1FE}" destId="{98D90342-7BE3-43A2-8D3F-DCE072BDA9E8}" srcOrd="0" destOrd="0" presId="urn:microsoft.com/office/officeart/2005/8/layout/vList2"/>
    <dgm:cxn modelId="{D8FC10D0-53A5-4248-AF67-12DD64DA7D2C}" type="presOf" srcId="{16F2CFF3-9644-4A13-B35F-296C0AAEF8B5}" destId="{50615C51-2FA9-4652-9C15-B24A42473903}" srcOrd="0" destOrd="0" presId="urn:microsoft.com/office/officeart/2005/8/layout/vList2"/>
    <dgm:cxn modelId="{AD66E3EE-7188-471D-8A95-63E0EF37E65C}" type="presParOf" srcId="{50615C51-2FA9-4652-9C15-B24A42473903}" destId="{98D90342-7BE3-43A2-8D3F-DCE072BDA9E8}" srcOrd="0" destOrd="0" presId="urn:microsoft.com/office/officeart/2005/8/layout/vList2"/>
    <dgm:cxn modelId="{68F23191-F21C-4855-A0BD-BB5A2E472773}" type="presParOf" srcId="{50615C51-2FA9-4652-9C15-B24A42473903}" destId="{51DE8B6E-28C4-44BB-9D9F-58610CF0C9C3}" srcOrd="1" destOrd="0" presId="urn:microsoft.com/office/officeart/2005/8/layout/vList2"/>
    <dgm:cxn modelId="{04B67D18-313C-4F2E-862F-3167878A2E55}" type="presParOf" srcId="{50615C51-2FA9-4652-9C15-B24A42473903}" destId="{82929EF7-DB3B-414E-A87C-F329580CB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190058-094D-4D35-AD41-B46081C0F52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C9781E1-B67C-4280-96ED-EDA1F5E93B56}">
      <dgm:prSet custT="1"/>
      <dgm:spPr/>
      <dgm:t>
        <a:bodyPr/>
        <a:lstStyle/>
        <a:p>
          <a:pPr rtl="0"/>
          <a:r>
            <a:rPr lang="tr-TR" sz="3200" b="1" i="1" dirty="0" smtClean="0"/>
            <a:t>Duyduğumuzu Kendi Sözlerimizle Tekrarlamak </a:t>
          </a:r>
          <a:endParaRPr lang="tr-TR" sz="3200" dirty="0"/>
        </a:p>
      </dgm:t>
    </dgm:pt>
    <dgm:pt modelId="{95481290-3B70-4E99-8FE7-1098F8D5477A}" type="parTrans" cxnId="{CAB108D8-C033-4CB3-93B7-34EA21127A5A}">
      <dgm:prSet/>
      <dgm:spPr/>
      <dgm:t>
        <a:bodyPr/>
        <a:lstStyle/>
        <a:p>
          <a:endParaRPr lang="tr-TR"/>
        </a:p>
      </dgm:t>
    </dgm:pt>
    <dgm:pt modelId="{F6B15A88-5FE6-4E1A-9AEB-329F615405C9}" type="sibTrans" cxnId="{CAB108D8-C033-4CB3-93B7-34EA21127A5A}">
      <dgm:prSet/>
      <dgm:spPr/>
      <dgm:t>
        <a:bodyPr/>
        <a:lstStyle/>
        <a:p>
          <a:endParaRPr lang="tr-TR"/>
        </a:p>
      </dgm:t>
    </dgm:pt>
    <dgm:pt modelId="{0B31B2BF-69D7-4C4D-B5F4-B16D5111B0A9}">
      <dgm:prSet custT="1"/>
      <dgm:spPr/>
      <dgm:t>
        <a:bodyPr/>
        <a:lstStyle/>
        <a:p>
          <a:pPr rtl="0"/>
          <a:r>
            <a:rPr lang="tr-TR" sz="3200" dirty="0" smtClean="0"/>
            <a:t>Dikkatimizi odaklayıp karşımızdakilerin ne gözlemlediklerini,</a:t>
          </a:r>
          <a:endParaRPr lang="tr-TR" sz="3200" dirty="0"/>
        </a:p>
      </dgm:t>
    </dgm:pt>
    <dgm:pt modelId="{4BFB0589-0EAB-4D50-A055-DF24265091C8}" type="parTrans" cxnId="{0DE9E37C-FC79-4B41-9803-E776ADAF2A1B}">
      <dgm:prSet/>
      <dgm:spPr/>
      <dgm:t>
        <a:bodyPr/>
        <a:lstStyle/>
        <a:p>
          <a:endParaRPr lang="tr-TR"/>
        </a:p>
      </dgm:t>
    </dgm:pt>
    <dgm:pt modelId="{2D1DF17C-D7F0-4E89-9A52-B699778EC689}" type="sibTrans" cxnId="{0DE9E37C-FC79-4B41-9803-E776ADAF2A1B}">
      <dgm:prSet/>
      <dgm:spPr/>
      <dgm:t>
        <a:bodyPr/>
        <a:lstStyle/>
        <a:p>
          <a:endParaRPr lang="tr-TR"/>
        </a:p>
      </dgm:t>
    </dgm:pt>
    <dgm:pt modelId="{9E623899-1DCC-467F-84BB-B3C676672CB7}">
      <dgm:prSet custT="1"/>
      <dgm:spPr/>
      <dgm:t>
        <a:bodyPr/>
        <a:lstStyle/>
        <a:p>
          <a:pPr rtl="0"/>
          <a:r>
            <a:rPr lang="tr-TR" sz="3200" dirty="0" smtClean="0"/>
            <a:t>ne hissettiklerini,</a:t>
          </a:r>
          <a:endParaRPr lang="tr-TR" sz="3200" dirty="0"/>
        </a:p>
      </dgm:t>
    </dgm:pt>
    <dgm:pt modelId="{9B7C5026-B963-4412-B7CF-E2C2EF324730}" type="parTrans" cxnId="{7137E9D3-7DE3-49B3-BC62-522352A131FF}">
      <dgm:prSet/>
      <dgm:spPr/>
      <dgm:t>
        <a:bodyPr/>
        <a:lstStyle/>
        <a:p>
          <a:endParaRPr lang="tr-TR"/>
        </a:p>
      </dgm:t>
    </dgm:pt>
    <dgm:pt modelId="{FA6234A4-7DAE-4EEC-A32D-F39AE9D9C866}" type="sibTrans" cxnId="{7137E9D3-7DE3-49B3-BC62-522352A131FF}">
      <dgm:prSet/>
      <dgm:spPr/>
      <dgm:t>
        <a:bodyPr/>
        <a:lstStyle/>
        <a:p>
          <a:endParaRPr lang="tr-TR"/>
        </a:p>
      </dgm:t>
    </dgm:pt>
    <dgm:pt modelId="{588FB4E7-CAED-40CE-92FC-8AEF0D937D84}">
      <dgm:prSet custT="1"/>
      <dgm:spPr/>
      <dgm:t>
        <a:bodyPr/>
        <a:lstStyle/>
        <a:p>
          <a:pPr rtl="0"/>
          <a:r>
            <a:rPr lang="tr-TR" sz="3200" dirty="0" smtClean="0"/>
            <a:t>neye ihtiyaç duyduklarını ve</a:t>
          </a:r>
          <a:endParaRPr lang="tr-TR" sz="3200" dirty="0"/>
        </a:p>
      </dgm:t>
    </dgm:pt>
    <dgm:pt modelId="{793FC9B7-746E-474B-9F56-BD0262065D0C}" type="parTrans" cxnId="{BA23B7DC-C693-4AC0-AE7A-F1727BA6C6B3}">
      <dgm:prSet/>
      <dgm:spPr/>
      <dgm:t>
        <a:bodyPr/>
        <a:lstStyle/>
        <a:p>
          <a:endParaRPr lang="tr-TR"/>
        </a:p>
      </dgm:t>
    </dgm:pt>
    <dgm:pt modelId="{4B895014-E213-4E3A-BBAF-7FB989108A3A}" type="sibTrans" cxnId="{BA23B7DC-C693-4AC0-AE7A-F1727BA6C6B3}">
      <dgm:prSet/>
      <dgm:spPr/>
      <dgm:t>
        <a:bodyPr/>
        <a:lstStyle/>
        <a:p>
          <a:endParaRPr lang="tr-TR"/>
        </a:p>
      </dgm:t>
    </dgm:pt>
    <dgm:pt modelId="{96401A1B-2457-42BF-9313-CD96A134669C}">
      <dgm:prSet custT="1"/>
      <dgm:spPr/>
      <dgm:t>
        <a:bodyPr/>
        <a:lstStyle/>
        <a:p>
          <a:pPr rtl="0"/>
          <a:r>
            <a:rPr lang="tr-TR" sz="3200" dirty="0" smtClean="0"/>
            <a:t>hayatlarını zenginleştirmek için ne istediklerini duyduktan sonra,</a:t>
          </a:r>
          <a:endParaRPr lang="tr-TR" sz="3200" dirty="0"/>
        </a:p>
      </dgm:t>
    </dgm:pt>
    <dgm:pt modelId="{36FEA3C6-EBE6-4FDB-AC12-9E15281476D6}" type="parTrans" cxnId="{21C89C61-7F30-4F90-8E7C-BAB229127309}">
      <dgm:prSet/>
      <dgm:spPr/>
      <dgm:t>
        <a:bodyPr/>
        <a:lstStyle/>
        <a:p>
          <a:endParaRPr lang="tr-TR"/>
        </a:p>
      </dgm:t>
    </dgm:pt>
    <dgm:pt modelId="{80E0A835-F1FA-43D2-AD00-D674A0E032F7}" type="sibTrans" cxnId="{21C89C61-7F30-4F90-8E7C-BAB229127309}">
      <dgm:prSet/>
      <dgm:spPr/>
      <dgm:t>
        <a:bodyPr/>
        <a:lstStyle/>
        <a:p>
          <a:endParaRPr lang="tr-TR"/>
        </a:p>
      </dgm:t>
    </dgm:pt>
    <dgm:pt modelId="{218A5E32-44D2-419C-967D-6225CBA7C16E}">
      <dgm:prSet custT="1"/>
      <dgm:spPr/>
      <dgm:t>
        <a:bodyPr/>
        <a:lstStyle/>
        <a:p>
          <a:pPr rtl="0"/>
          <a:r>
            <a:rPr lang="tr-TR" sz="3200" b="1" dirty="0" smtClean="0"/>
            <a:t>ne anladığımızı kendi sözlerimizle tekrarlayarak geri yansıtabiliriz</a:t>
          </a:r>
          <a:r>
            <a:rPr lang="tr-TR" sz="3200" dirty="0" smtClean="0"/>
            <a:t>.</a:t>
          </a:r>
          <a:endParaRPr lang="tr-TR" sz="3200" dirty="0"/>
        </a:p>
      </dgm:t>
    </dgm:pt>
    <dgm:pt modelId="{7764A1B4-BD38-4703-8A80-56362C4DEECE}" type="parTrans" cxnId="{A70E8FA5-D100-438B-91CE-83F8C7E4252F}">
      <dgm:prSet/>
      <dgm:spPr/>
      <dgm:t>
        <a:bodyPr/>
        <a:lstStyle/>
        <a:p>
          <a:endParaRPr lang="tr-TR"/>
        </a:p>
      </dgm:t>
    </dgm:pt>
    <dgm:pt modelId="{B03B5A77-853E-426F-AA8E-1F6751AF8C57}" type="sibTrans" cxnId="{A70E8FA5-D100-438B-91CE-83F8C7E4252F}">
      <dgm:prSet/>
      <dgm:spPr/>
      <dgm:t>
        <a:bodyPr/>
        <a:lstStyle/>
        <a:p>
          <a:endParaRPr lang="tr-TR"/>
        </a:p>
      </dgm:t>
    </dgm:pt>
    <dgm:pt modelId="{373A2442-F50F-46D0-8DAB-10851FAE8C8D}" type="pres">
      <dgm:prSet presAssocID="{E8190058-094D-4D35-AD41-B46081C0F5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12702B-CA78-4CA7-9BA4-4B13BB67573E}" type="pres">
      <dgm:prSet presAssocID="{1C9781E1-B67C-4280-96ED-EDA1F5E93B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80754E-07A4-4765-840B-9F800F50FE19}" type="pres">
      <dgm:prSet presAssocID="{1C9781E1-B67C-4280-96ED-EDA1F5E93B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11D18CF-2F29-43C6-9E25-081ADBBAAA05}" type="presOf" srcId="{0B31B2BF-69D7-4C4D-B5F4-B16D5111B0A9}" destId="{3280754E-07A4-4765-840B-9F800F50FE19}" srcOrd="0" destOrd="0" presId="urn:microsoft.com/office/officeart/2005/8/layout/vList2"/>
    <dgm:cxn modelId="{D839B6D6-8020-4932-8B97-E9ECB1745C95}" type="presOf" srcId="{218A5E32-44D2-419C-967D-6225CBA7C16E}" destId="{3280754E-07A4-4765-840B-9F800F50FE19}" srcOrd="0" destOrd="4" presId="urn:microsoft.com/office/officeart/2005/8/layout/vList2"/>
    <dgm:cxn modelId="{496F7C0E-9208-405C-B1CE-F527B6645AC0}" type="presOf" srcId="{9E623899-1DCC-467F-84BB-B3C676672CB7}" destId="{3280754E-07A4-4765-840B-9F800F50FE19}" srcOrd="0" destOrd="1" presId="urn:microsoft.com/office/officeart/2005/8/layout/vList2"/>
    <dgm:cxn modelId="{EFF0E1B5-38A6-4468-A3D3-62432BD15C25}" type="presOf" srcId="{1C9781E1-B67C-4280-96ED-EDA1F5E93B56}" destId="{0B12702B-CA78-4CA7-9BA4-4B13BB67573E}" srcOrd="0" destOrd="0" presId="urn:microsoft.com/office/officeart/2005/8/layout/vList2"/>
    <dgm:cxn modelId="{A70E8FA5-D100-438B-91CE-83F8C7E4252F}" srcId="{1C9781E1-B67C-4280-96ED-EDA1F5E93B56}" destId="{218A5E32-44D2-419C-967D-6225CBA7C16E}" srcOrd="4" destOrd="0" parTransId="{7764A1B4-BD38-4703-8A80-56362C4DEECE}" sibTransId="{B03B5A77-853E-426F-AA8E-1F6751AF8C57}"/>
    <dgm:cxn modelId="{7137E9D3-7DE3-49B3-BC62-522352A131FF}" srcId="{1C9781E1-B67C-4280-96ED-EDA1F5E93B56}" destId="{9E623899-1DCC-467F-84BB-B3C676672CB7}" srcOrd="1" destOrd="0" parTransId="{9B7C5026-B963-4412-B7CF-E2C2EF324730}" sibTransId="{FA6234A4-7DAE-4EEC-A32D-F39AE9D9C866}"/>
    <dgm:cxn modelId="{BA23B7DC-C693-4AC0-AE7A-F1727BA6C6B3}" srcId="{1C9781E1-B67C-4280-96ED-EDA1F5E93B56}" destId="{588FB4E7-CAED-40CE-92FC-8AEF0D937D84}" srcOrd="2" destOrd="0" parTransId="{793FC9B7-746E-474B-9F56-BD0262065D0C}" sibTransId="{4B895014-E213-4E3A-BBAF-7FB989108A3A}"/>
    <dgm:cxn modelId="{F6F8D99F-39ED-4F16-875B-89DA26E17C94}" type="presOf" srcId="{588FB4E7-CAED-40CE-92FC-8AEF0D937D84}" destId="{3280754E-07A4-4765-840B-9F800F50FE19}" srcOrd="0" destOrd="2" presId="urn:microsoft.com/office/officeart/2005/8/layout/vList2"/>
    <dgm:cxn modelId="{B58E5DB9-3128-4F5D-8145-83A92BADE94C}" type="presOf" srcId="{96401A1B-2457-42BF-9313-CD96A134669C}" destId="{3280754E-07A4-4765-840B-9F800F50FE19}" srcOrd="0" destOrd="3" presId="urn:microsoft.com/office/officeart/2005/8/layout/vList2"/>
    <dgm:cxn modelId="{21C89C61-7F30-4F90-8E7C-BAB229127309}" srcId="{1C9781E1-B67C-4280-96ED-EDA1F5E93B56}" destId="{96401A1B-2457-42BF-9313-CD96A134669C}" srcOrd="3" destOrd="0" parTransId="{36FEA3C6-EBE6-4FDB-AC12-9E15281476D6}" sibTransId="{80E0A835-F1FA-43D2-AD00-D674A0E032F7}"/>
    <dgm:cxn modelId="{B1933623-14E4-4E37-9E51-A1AAD74E90E3}" type="presOf" srcId="{E8190058-094D-4D35-AD41-B46081C0F52E}" destId="{373A2442-F50F-46D0-8DAB-10851FAE8C8D}" srcOrd="0" destOrd="0" presId="urn:microsoft.com/office/officeart/2005/8/layout/vList2"/>
    <dgm:cxn modelId="{CAB108D8-C033-4CB3-93B7-34EA21127A5A}" srcId="{E8190058-094D-4D35-AD41-B46081C0F52E}" destId="{1C9781E1-B67C-4280-96ED-EDA1F5E93B56}" srcOrd="0" destOrd="0" parTransId="{95481290-3B70-4E99-8FE7-1098F8D5477A}" sibTransId="{F6B15A88-5FE6-4E1A-9AEB-329F615405C9}"/>
    <dgm:cxn modelId="{0DE9E37C-FC79-4B41-9803-E776ADAF2A1B}" srcId="{1C9781E1-B67C-4280-96ED-EDA1F5E93B56}" destId="{0B31B2BF-69D7-4C4D-B5F4-B16D5111B0A9}" srcOrd="0" destOrd="0" parTransId="{4BFB0589-0EAB-4D50-A055-DF24265091C8}" sibTransId="{2D1DF17C-D7F0-4E89-9A52-B699778EC689}"/>
    <dgm:cxn modelId="{DFF64F1C-8AA0-425A-ACB4-637E1DF57650}" type="presParOf" srcId="{373A2442-F50F-46D0-8DAB-10851FAE8C8D}" destId="{0B12702B-CA78-4CA7-9BA4-4B13BB67573E}" srcOrd="0" destOrd="0" presId="urn:microsoft.com/office/officeart/2005/8/layout/vList2"/>
    <dgm:cxn modelId="{F61432FF-FECC-4A8E-A3AD-112387110F00}" type="presParOf" srcId="{373A2442-F50F-46D0-8DAB-10851FAE8C8D}" destId="{3280754E-07A4-4765-840B-9F800F50FE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4EF223-E36F-451A-BE0B-4D9E91B1CC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9C8C38-4169-4D7C-A81E-DC81E351AEEA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tr-TR" sz="3600" dirty="0" smtClean="0"/>
            <a:t>Şiddetsiz iletişim, farklılıkları barışçıl yollarla çözümlemede ve pozitif sosyal değişim için güçlü bir etkileşim yolu…</a:t>
          </a:r>
          <a:endParaRPr lang="tr-TR" sz="3600" dirty="0"/>
        </a:p>
      </dgm:t>
    </dgm:pt>
    <dgm:pt modelId="{FBFDDC58-4FD5-4DC0-8292-0A39962B4CDD}" type="parTrans" cxnId="{65FEC230-4349-417A-9695-B220CE90EA70}">
      <dgm:prSet/>
      <dgm:spPr/>
      <dgm:t>
        <a:bodyPr/>
        <a:lstStyle/>
        <a:p>
          <a:endParaRPr lang="tr-TR"/>
        </a:p>
      </dgm:t>
    </dgm:pt>
    <dgm:pt modelId="{A4BCF6F0-F0C3-49E8-8715-B09308A62220}" type="sibTrans" cxnId="{65FEC230-4349-417A-9695-B220CE90EA70}">
      <dgm:prSet/>
      <dgm:spPr/>
      <dgm:t>
        <a:bodyPr/>
        <a:lstStyle/>
        <a:p>
          <a:endParaRPr lang="tr-TR"/>
        </a:p>
      </dgm:t>
    </dgm:pt>
    <dgm:pt modelId="{58FC5CD9-D2F8-46E3-A215-2E419CA28C74}" type="pres">
      <dgm:prSet presAssocID="{D14EF223-E36F-451A-BE0B-4D9E91B1CC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239E42-7607-4A0B-9379-DB3D69B0911E}" type="pres">
      <dgm:prSet presAssocID="{639C8C38-4169-4D7C-A81E-DC81E351AEEA}" presName="parentText" presStyleLbl="node1" presStyleIdx="0" presStyleCnt="1" custLinFactNeighborX="-749" custLinFactNeighborY="-2757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968EFB-47E7-4253-A87B-A268CD950A5A}" type="presOf" srcId="{639C8C38-4169-4D7C-A81E-DC81E351AEEA}" destId="{B9239E42-7607-4A0B-9379-DB3D69B0911E}" srcOrd="0" destOrd="0" presId="urn:microsoft.com/office/officeart/2005/8/layout/vList2"/>
    <dgm:cxn modelId="{D44136D7-21E1-4B40-ABF0-C5CDF47939AC}" type="presOf" srcId="{D14EF223-E36F-451A-BE0B-4D9E91B1CC61}" destId="{58FC5CD9-D2F8-46E3-A215-2E419CA28C74}" srcOrd="0" destOrd="0" presId="urn:microsoft.com/office/officeart/2005/8/layout/vList2"/>
    <dgm:cxn modelId="{65FEC230-4349-417A-9695-B220CE90EA70}" srcId="{D14EF223-E36F-451A-BE0B-4D9E91B1CC61}" destId="{639C8C38-4169-4D7C-A81E-DC81E351AEEA}" srcOrd="0" destOrd="0" parTransId="{FBFDDC58-4FD5-4DC0-8292-0A39962B4CDD}" sibTransId="{A4BCF6F0-F0C3-49E8-8715-B09308A62220}"/>
    <dgm:cxn modelId="{9D290F02-1E7E-4DCC-BA2D-532EF4A025D3}" type="presParOf" srcId="{58FC5CD9-D2F8-46E3-A215-2E419CA28C74}" destId="{B9239E42-7607-4A0B-9379-DB3D69B091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EA69F-DB83-4133-915F-A80F2D50B10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C2868FE0-AD8F-4201-B304-58FA18AE3916}">
      <dgm:prSet custT="1"/>
      <dgm:spPr/>
      <dgm:t>
        <a:bodyPr/>
        <a:lstStyle/>
        <a:p>
          <a:pPr rtl="0"/>
          <a:r>
            <a:rPr lang="tr-TR" sz="3200" dirty="0" smtClean="0"/>
            <a:t>Kendimizi dürüstçe ve açıkça ifade etmemizin yolu açılırken aynı zamanda başkalarına da saygı ve empatiyle yaklaşırız. </a:t>
          </a:r>
          <a:endParaRPr lang="tr-TR" sz="3200" dirty="0"/>
        </a:p>
      </dgm:t>
    </dgm:pt>
    <dgm:pt modelId="{3B7F687A-87B6-44E5-9F48-67069457E46A}" type="parTrans" cxnId="{1F001CFC-26C1-49CC-BEA8-8B11697822A5}">
      <dgm:prSet/>
      <dgm:spPr/>
      <dgm:t>
        <a:bodyPr/>
        <a:lstStyle/>
        <a:p>
          <a:endParaRPr lang="tr-TR"/>
        </a:p>
      </dgm:t>
    </dgm:pt>
    <dgm:pt modelId="{02B0AC4E-420E-417F-9DE1-82170E07E6BD}" type="sibTrans" cxnId="{1F001CFC-26C1-49CC-BEA8-8B11697822A5}">
      <dgm:prSet/>
      <dgm:spPr/>
      <dgm:t>
        <a:bodyPr/>
        <a:lstStyle/>
        <a:p>
          <a:endParaRPr lang="tr-TR"/>
        </a:p>
      </dgm:t>
    </dgm:pt>
    <dgm:pt modelId="{1C0C28A7-C243-48BF-B337-4EEF2C093DA6}">
      <dgm:prSet custT="1"/>
      <dgm:spPr/>
      <dgm:t>
        <a:bodyPr/>
        <a:lstStyle/>
        <a:p>
          <a:pPr rtl="0"/>
          <a:r>
            <a:rPr lang="tr-TR" sz="3200" dirty="0" smtClean="0"/>
            <a:t>Herhangi bir paylaşım ortamında hem kendimizin hem de etrafımızdakilerin derinlerdeki </a:t>
          </a:r>
          <a:r>
            <a:rPr lang="tr-TR" sz="3200" b="1" dirty="0" smtClean="0"/>
            <a:t>ihtiyaçlarını duymaya </a:t>
          </a:r>
          <a:r>
            <a:rPr lang="tr-TR" sz="3200" dirty="0" smtClean="0"/>
            <a:t>başlarız. </a:t>
          </a:r>
          <a:endParaRPr lang="tr-TR" sz="3200" dirty="0"/>
        </a:p>
      </dgm:t>
    </dgm:pt>
    <dgm:pt modelId="{E076C002-9B1F-46E2-8C5B-9EEC4CBAB5AA}" type="parTrans" cxnId="{990CAACF-9E9D-4F2B-99F7-59ACA3D49D42}">
      <dgm:prSet/>
      <dgm:spPr/>
      <dgm:t>
        <a:bodyPr/>
        <a:lstStyle/>
        <a:p>
          <a:endParaRPr lang="tr-TR"/>
        </a:p>
      </dgm:t>
    </dgm:pt>
    <dgm:pt modelId="{8A929185-8A9D-4CAD-960C-E3BAA39AAAA6}" type="sibTrans" cxnId="{990CAACF-9E9D-4F2B-99F7-59ACA3D49D42}">
      <dgm:prSet/>
      <dgm:spPr/>
      <dgm:t>
        <a:bodyPr/>
        <a:lstStyle/>
        <a:p>
          <a:endParaRPr lang="tr-TR"/>
        </a:p>
      </dgm:t>
    </dgm:pt>
    <dgm:pt modelId="{EBD1A3E4-FA13-4E15-BBB0-C0F5708E51CD}" type="pres">
      <dgm:prSet presAssocID="{AE9EA69F-DB83-4133-915F-A80F2D50B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33D7A8-27AE-487A-878E-D5E592202282}" type="pres">
      <dgm:prSet presAssocID="{C2868FE0-AD8F-4201-B304-58FA18AE39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F340A6-67C8-4C9E-9B81-C2ECE5D8F587}" type="pres">
      <dgm:prSet presAssocID="{02B0AC4E-420E-417F-9DE1-82170E07E6BD}" presName="spacer" presStyleCnt="0"/>
      <dgm:spPr/>
      <dgm:t>
        <a:bodyPr/>
        <a:lstStyle/>
        <a:p>
          <a:endParaRPr lang="tr-TR"/>
        </a:p>
      </dgm:t>
    </dgm:pt>
    <dgm:pt modelId="{754A74FB-4F94-417B-B696-18AA9693F4C4}" type="pres">
      <dgm:prSet presAssocID="{1C0C28A7-C243-48BF-B337-4EEF2C093D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0CAACF-9E9D-4F2B-99F7-59ACA3D49D42}" srcId="{AE9EA69F-DB83-4133-915F-A80F2D50B10B}" destId="{1C0C28A7-C243-48BF-B337-4EEF2C093DA6}" srcOrd="1" destOrd="0" parTransId="{E076C002-9B1F-46E2-8C5B-9EEC4CBAB5AA}" sibTransId="{8A929185-8A9D-4CAD-960C-E3BAA39AAAA6}"/>
    <dgm:cxn modelId="{DB30C5F8-79DF-4D9B-B1A9-B4F478F8034F}" type="presOf" srcId="{AE9EA69F-DB83-4133-915F-A80F2D50B10B}" destId="{EBD1A3E4-FA13-4E15-BBB0-C0F5708E51CD}" srcOrd="0" destOrd="0" presId="urn:microsoft.com/office/officeart/2005/8/layout/vList2"/>
    <dgm:cxn modelId="{6689026B-7B8C-4BE6-9C05-529F8C4F64F0}" type="presOf" srcId="{C2868FE0-AD8F-4201-B304-58FA18AE3916}" destId="{D633D7A8-27AE-487A-878E-D5E592202282}" srcOrd="0" destOrd="0" presId="urn:microsoft.com/office/officeart/2005/8/layout/vList2"/>
    <dgm:cxn modelId="{1F001CFC-26C1-49CC-BEA8-8B11697822A5}" srcId="{AE9EA69F-DB83-4133-915F-A80F2D50B10B}" destId="{C2868FE0-AD8F-4201-B304-58FA18AE3916}" srcOrd="0" destOrd="0" parTransId="{3B7F687A-87B6-44E5-9F48-67069457E46A}" sibTransId="{02B0AC4E-420E-417F-9DE1-82170E07E6BD}"/>
    <dgm:cxn modelId="{5B79F4A0-0C48-40E4-98F6-2E5C42BD8176}" type="presOf" srcId="{1C0C28A7-C243-48BF-B337-4EEF2C093DA6}" destId="{754A74FB-4F94-417B-B696-18AA9693F4C4}" srcOrd="0" destOrd="0" presId="urn:microsoft.com/office/officeart/2005/8/layout/vList2"/>
    <dgm:cxn modelId="{475F5667-4A98-4EF1-A547-A954BCE882BC}" type="presParOf" srcId="{EBD1A3E4-FA13-4E15-BBB0-C0F5708E51CD}" destId="{D633D7A8-27AE-487A-878E-D5E592202282}" srcOrd="0" destOrd="0" presId="urn:microsoft.com/office/officeart/2005/8/layout/vList2"/>
    <dgm:cxn modelId="{E914135E-B5EA-4F4F-A824-4013E52C60F3}" type="presParOf" srcId="{EBD1A3E4-FA13-4E15-BBB0-C0F5708E51CD}" destId="{E3F340A6-67C8-4C9E-9B81-C2ECE5D8F587}" srcOrd="1" destOrd="0" presId="urn:microsoft.com/office/officeart/2005/8/layout/vList2"/>
    <dgm:cxn modelId="{74D725D4-2857-4336-BFE7-B4B681223522}" type="presParOf" srcId="{EBD1A3E4-FA13-4E15-BBB0-C0F5708E51CD}" destId="{754A74FB-4F94-417B-B696-18AA9693F4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AE6505-5662-4FCA-818E-2FCBF9BE88B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77DFE143-2F12-4D28-8C71-DCF64BEA324A}">
      <dgm:prSet custT="1"/>
      <dgm:spPr/>
      <dgm:t>
        <a:bodyPr/>
        <a:lstStyle/>
        <a:p>
          <a:pPr rtl="0"/>
          <a:r>
            <a:rPr lang="tr-TR" sz="3200" dirty="0" smtClean="0"/>
            <a:t>Şiddetsiz iletişimin bir kısmı, bu dört öğeyi sözlü olarak ya da başka yollarla açıkça ifade etmektir.</a:t>
          </a:r>
        </a:p>
        <a:p>
          <a:pPr rtl="0"/>
          <a:r>
            <a:rPr lang="tr-TR" sz="3200" b="1" dirty="0" smtClean="0"/>
            <a:t> Diğer kısmı ise karşımızdaki kişiden aynı dört öğenin bilgisini almayı içerir. </a:t>
          </a:r>
          <a:endParaRPr lang="tr-TR" sz="3200" b="1" dirty="0"/>
        </a:p>
      </dgm:t>
    </dgm:pt>
    <dgm:pt modelId="{8C6F5057-D0F6-4886-A8A7-14EFF5BB3B0E}" type="parTrans" cxnId="{E27C9B29-8A78-4A7A-AEA9-D8AE7CECC9C7}">
      <dgm:prSet/>
      <dgm:spPr/>
      <dgm:t>
        <a:bodyPr/>
        <a:lstStyle/>
        <a:p>
          <a:endParaRPr lang="tr-TR"/>
        </a:p>
      </dgm:t>
    </dgm:pt>
    <dgm:pt modelId="{9AB41EFF-0C72-429D-AE01-8317482B194E}" type="sibTrans" cxnId="{E27C9B29-8A78-4A7A-AEA9-D8AE7CECC9C7}">
      <dgm:prSet/>
      <dgm:spPr/>
      <dgm:t>
        <a:bodyPr/>
        <a:lstStyle/>
        <a:p>
          <a:endParaRPr lang="tr-TR"/>
        </a:p>
      </dgm:t>
    </dgm:pt>
    <dgm:pt modelId="{565E71AF-BECD-45DF-AA29-3626D3BA44F5}">
      <dgm:prSet custT="1"/>
      <dgm:spPr/>
      <dgm:t>
        <a:bodyPr/>
        <a:lstStyle/>
        <a:p>
          <a:pPr rtl="0"/>
          <a:r>
            <a:rPr lang="tr-TR" sz="3200" dirty="0" smtClean="0"/>
            <a:t>Önce onun gözlemlediklerini, hissettiklerini ve ihtiyaçlarını tahmin ederek onunla bağlantı kurarız; </a:t>
          </a:r>
        </a:p>
        <a:p>
          <a:pPr rtl="0"/>
          <a:r>
            <a:rPr lang="tr-TR" sz="3200" dirty="0" smtClean="0"/>
            <a:t>sonra da dördüncü bilgiyi yani onun isteğini duyarak yaşamına neyin olumlu katkıda bulunacağını keşfederiz. </a:t>
          </a:r>
          <a:endParaRPr lang="tr-TR" sz="3200" dirty="0"/>
        </a:p>
      </dgm:t>
    </dgm:pt>
    <dgm:pt modelId="{586E38E4-DC27-4AC1-8DA1-F5E1B66EB88D}" type="parTrans" cxnId="{E9D71892-3A23-49B3-8E0C-9143188E0981}">
      <dgm:prSet/>
      <dgm:spPr/>
      <dgm:t>
        <a:bodyPr/>
        <a:lstStyle/>
        <a:p>
          <a:endParaRPr lang="tr-TR"/>
        </a:p>
      </dgm:t>
    </dgm:pt>
    <dgm:pt modelId="{B9ECE04F-F8C9-4DD9-ACBA-1B443F1BD1A5}" type="sibTrans" cxnId="{E9D71892-3A23-49B3-8E0C-9143188E0981}">
      <dgm:prSet/>
      <dgm:spPr/>
      <dgm:t>
        <a:bodyPr/>
        <a:lstStyle/>
        <a:p>
          <a:endParaRPr lang="tr-TR"/>
        </a:p>
      </dgm:t>
    </dgm:pt>
    <dgm:pt modelId="{5A276593-1CE8-4CDB-80DE-DBF08FB990DD}" type="pres">
      <dgm:prSet presAssocID="{C1AE6505-5662-4FCA-818E-2FCBF9BE88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3F26BC-21D0-4584-80AC-AECDAB8EE2BE}" type="pres">
      <dgm:prSet presAssocID="{77DFE143-2F12-4D28-8C71-DCF64BEA32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FAED82-39D7-4120-9CDE-17B8A583AB91}" type="pres">
      <dgm:prSet presAssocID="{9AB41EFF-0C72-429D-AE01-8317482B194E}" presName="spacer" presStyleCnt="0"/>
      <dgm:spPr/>
    </dgm:pt>
    <dgm:pt modelId="{AC374B6B-09F3-4AA7-9DBF-1EDBBB1C633C}" type="pres">
      <dgm:prSet presAssocID="{565E71AF-BECD-45DF-AA29-3626D3BA44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27C9B29-8A78-4A7A-AEA9-D8AE7CECC9C7}" srcId="{C1AE6505-5662-4FCA-818E-2FCBF9BE88B6}" destId="{77DFE143-2F12-4D28-8C71-DCF64BEA324A}" srcOrd="0" destOrd="0" parTransId="{8C6F5057-D0F6-4886-A8A7-14EFF5BB3B0E}" sibTransId="{9AB41EFF-0C72-429D-AE01-8317482B194E}"/>
    <dgm:cxn modelId="{E9D71892-3A23-49B3-8E0C-9143188E0981}" srcId="{C1AE6505-5662-4FCA-818E-2FCBF9BE88B6}" destId="{565E71AF-BECD-45DF-AA29-3626D3BA44F5}" srcOrd="1" destOrd="0" parTransId="{586E38E4-DC27-4AC1-8DA1-F5E1B66EB88D}" sibTransId="{B9ECE04F-F8C9-4DD9-ACBA-1B443F1BD1A5}"/>
    <dgm:cxn modelId="{577C2208-8778-45F5-8739-F263EC7EE606}" type="presOf" srcId="{77DFE143-2F12-4D28-8C71-DCF64BEA324A}" destId="{103F26BC-21D0-4584-80AC-AECDAB8EE2BE}" srcOrd="0" destOrd="0" presId="urn:microsoft.com/office/officeart/2005/8/layout/vList2"/>
    <dgm:cxn modelId="{381C7DE7-D48F-4EBA-85D2-3668B89F12B8}" type="presOf" srcId="{565E71AF-BECD-45DF-AA29-3626D3BA44F5}" destId="{AC374B6B-09F3-4AA7-9DBF-1EDBBB1C633C}" srcOrd="0" destOrd="0" presId="urn:microsoft.com/office/officeart/2005/8/layout/vList2"/>
    <dgm:cxn modelId="{D59560C2-8F83-4933-A954-0445AA56344F}" type="presOf" srcId="{C1AE6505-5662-4FCA-818E-2FCBF9BE88B6}" destId="{5A276593-1CE8-4CDB-80DE-DBF08FB990DD}" srcOrd="0" destOrd="0" presId="urn:microsoft.com/office/officeart/2005/8/layout/vList2"/>
    <dgm:cxn modelId="{E9430B02-2B7F-437F-B118-FA8B6AFC54B5}" type="presParOf" srcId="{5A276593-1CE8-4CDB-80DE-DBF08FB990DD}" destId="{103F26BC-21D0-4584-80AC-AECDAB8EE2BE}" srcOrd="0" destOrd="0" presId="urn:microsoft.com/office/officeart/2005/8/layout/vList2"/>
    <dgm:cxn modelId="{FD893AE1-1FBD-4B07-A8C9-AA360434C94D}" type="presParOf" srcId="{5A276593-1CE8-4CDB-80DE-DBF08FB990DD}" destId="{07FAED82-39D7-4120-9CDE-17B8A583AB91}" srcOrd="1" destOrd="0" presId="urn:microsoft.com/office/officeart/2005/8/layout/vList2"/>
    <dgm:cxn modelId="{038E687C-C4F0-4A45-AA9B-5F2E58DA38BE}" type="presParOf" srcId="{5A276593-1CE8-4CDB-80DE-DBF08FB990DD}" destId="{AC374B6B-09F3-4AA7-9DBF-1EDBBB1C63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FDA9A-166E-4442-9A6F-48989FE95AB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4F7EC815-B7A3-43FF-8411-48DE4E69C858}">
      <dgm:prSet custT="1"/>
      <dgm:spPr/>
      <dgm:t>
        <a:bodyPr/>
        <a:lstStyle/>
        <a:p>
          <a:pPr rtl="0"/>
          <a:r>
            <a:rPr lang="tr-TR" sz="3200" dirty="0" smtClean="0"/>
            <a:t>Herhangi bir durumda gerçekte ne olup bittiğini </a:t>
          </a:r>
          <a:r>
            <a:rPr lang="tr-TR" sz="3200" b="1" dirty="0" smtClean="0"/>
            <a:t>gözlemleriz:</a:t>
          </a:r>
          <a:endParaRPr lang="tr-TR" sz="3200" dirty="0"/>
        </a:p>
      </dgm:t>
    </dgm:pt>
    <dgm:pt modelId="{9D0A6350-09F5-4733-A671-C657ECBD196C}" type="parTrans" cxnId="{CC23B30A-6929-46B5-81AA-4D84C7D1D4AD}">
      <dgm:prSet/>
      <dgm:spPr/>
      <dgm:t>
        <a:bodyPr/>
        <a:lstStyle/>
        <a:p>
          <a:endParaRPr lang="tr-TR"/>
        </a:p>
      </dgm:t>
    </dgm:pt>
    <dgm:pt modelId="{288D615F-2BA8-4D2E-B9C4-C1A7945B818E}" type="sibTrans" cxnId="{CC23B30A-6929-46B5-81AA-4D84C7D1D4AD}">
      <dgm:prSet/>
      <dgm:spPr/>
      <dgm:t>
        <a:bodyPr/>
        <a:lstStyle/>
        <a:p>
          <a:endParaRPr lang="tr-TR"/>
        </a:p>
      </dgm:t>
    </dgm:pt>
    <dgm:pt modelId="{1E670C9B-7D02-41A6-BCA1-C413DFC3AA67}">
      <dgm:prSet custT="1"/>
      <dgm:spPr/>
      <dgm:t>
        <a:bodyPr/>
        <a:lstStyle/>
        <a:p>
          <a:pPr rtl="0"/>
          <a:r>
            <a:rPr lang="tr-TR" sz="3200" dirty="0" smtClean="0"/>
            <a:t>Bir başkasının söylediği veya yaptığı ve hayatımıza olumlu katkısı olan ya da olmayan neyi gözlemliyoruz? </a:t>
          </a:r>
          <a:endParaRPr lang="tr-TR" sz="3200" dirty="0"/>
        </a:p>
      </dgm:t>
    </dgm:pt>
    <dgm:pt modelId="{FA85CF23-7764-47BB-BD0E-B514F3533AA1}" type="parTrans" cxnId="{7B13731B-900A-4D07-B0D3-8CC73B26CC42}">
      <dgm:prSet/>
      <dgm:spPr/>
      <dgm:t>
        <a:bodyPr/>
        <a:lstStyle/>
        <a:p>
          <a:endParaRPr lang="tr-TR"/>
        </a:p>
      </dgm:t>
    </dgm:pt>
    <dgm:pt modelId="{315CACD4-9D9A-421D-B453-16B3BE169326}" type="sibTrans" cxnId="{7B13731B-900A-4D07-B0D3-8CC73B26CC42}">
      <dgm:prSet/>
      <dgm:spPr/>
      <dgm:t>
        <a:bodyPr/>
        <a:lstStyle/>
        <a:p>
          <a:endParaRPr lang="tr-TR"/>
        </a:p>
      </dgm:t>
    </dgm:pt>
    <dgm:pt modelId="{D81EABF0-87DF-48CF-BDA1-524653E2A108}">
      <dgm:prSet custT="1"/>
      <dgm:spPr/>
      <dgm:t>
        <a:bodyPr/>
        <a:lstStyle/>
        <a:p>
          <a:pPr rtl="0"/>
          <a:r>
            <a:rPr lang="tr-TR" sz="3200" dirty="0" smtClean="0"/>
            <a:t>Bu sürecin püf noktası, gözlemi, işin içine </a:t>
          </a:r>
          <a:r>
            <a:rPr lang="tr-TR" sz="3200" b="1" dirty="0" smtClean="0"/>
            <a:t>yargılama veya değerlendirme karıştırmadan </a:t>
          </a:r>
          <a:r>
            <a:rPr lang="tr-TR" sz="3200" dirty="0" smtClean="0"/>
            <a:t>dile getirebilmektir, yalın bir biçimde o kişinin hoşumuza giden ya da gitmeyen eylemini söyleyebilmek. </a:t>
          </a:r>
          <a:endParaRPr lang="tr-TR" sz="3200" dirty="0"/>
        </a:p>
      </dgm:t>
    </dgm:pt>
    <dgm:pt modelId="{FD06C949-7F85-4EA0-919F-1FF381ECB13F}" type="parTrans" cxnId="{31FF7B6E-1CBF-435B-9434-405BB3000F62}">
      <dgm:prSet/>
      <dgm:spPr/>
      <dgm:t>
        <a:bodyPr/>
        <a:lstStyle/>
        <a:p>
          <a:endParaRPr lang="tr-TR"/>
        </a:p>
      </dgm:t>
    </dgm:pt>
    <dgm:pt modelId="{B27EDBC2-F88E-4954-9E88-3B8F2ADF9A6D}" type="sibTrans" cxnId="{31FF7B6E-1CBF-435B-9434-405BB3000F62}">
      <dgm:prSet/>
      <dgm:spPr/>
      <dgm:t>
        <a:bodyPr/>
        <a:lstStyle/>
        <a:p>
          <a:endParaRPr lang="tr-TR"/>
        </a:p>
      </dgm:t>
    </dgm:pt>
    <dgm:pt modelId="{25EEFD16-8278-4A47-91B8-D63EE260CFA0}" type="pres">
      <dgm:prSet presAssocID="{1C3FDA9A-166E-4442-9A6F-48989FE95A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95FAF17-7396-474F-8BEF-39AB75402B2A}" type="pres">
      <dgm:prSet presAssocID="{4F7EC815-B7A3-43FF-8411-48DE4E69C8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E12583-66FD-4D33-A832-178C92D89E83}" type="pres">
      <dgm:prSet presAssocID="{4F7EC815-B7A3-43FF-8411-48DE4E69C8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34EB66-7920-48EE-AB52-509D037D6C64}" type="presOf" srcId="{1E670C9B-7D02-41A6-BCA1-C413DFC3AA67}" destId="{6EE12583-66FD-4D33-A832-178C92D89E83}" srcOrd="0" destOrd="0" presId="urn:microsoft.com/office/officeart/2005/8/layout/vList2"/>
    <dgm:cxn modelId="{7B13731B-900A-4D07-B0D3-8CC73B26CC42}" srcId="{4F7EC815-B7A3-43FF-8411-48DE4E69C858}" destId="{1E670C9B-7D02-41A6-BCA1-C413DFC3AA67}" srcOrd="0" destOrd="0" parTransId="{FA85CF23-7764-47BB-BD0E-B514F3533AA1}" sibTransId="{315CACD4-9D9A-421D-B453-16B3BE169326}"/>
    <dgm:cxn modelId="{CF0376D7-7E5B-4F50-A4DA-B3745C7AB606}" type="presOf" srcId="{4F7EC815-B7A3-43FF-8411-48DE4E69C858}" destId="{D95FAF17-7396-474F-8BEF-39AB75402B2A}" srcOrd="0" destOrd="0" presId="urn:microsoft.com/office/officeart/2005/8/layout/vList2"/>
    <dgm:cxn modelId="{6A34FE0B-75F2-4886-8E90-B818B8A59731}" type="presOf" srcId="{D81EABF0-87DF-48CF-BDA1-524653E2A108}" destId="{6EE12583-66FD-4D33-A832-178C92D89E83}" srcOrd="0" destOrd="1" presId="urn:microsoft.com/office/officeart/2005/8/layout/vList2"/>
    <dgm:cxn modelId="{CC23B30A-6929-46B5-81AA-4D84C7D1D4AD}" srcId="{1C3FDA9A-166E-4442-9A6F-48989FE95AB0}" destId="{4F7EC815-B7A3-43FF-8411-48DE4E69C858}" srcOrd="0" destOrd="0" parTransId="{9D0A6350-09F5-4733-A671-C657ECBD196C}" sibTransId="{288D615F-2BA8-4D2E-B9C4-C1A7945B818E}"/>
    <dgm:cxn modelId="{31FF7B6E-1CBF-435B-9434-405BB3000F62}" srcId="{4F7EC815-B7A3-43FF-8411-48DE4E69C858}" destId="{D81EABF0-87DF-48CF-BDA1-524653E2A108}" srcOrd="1" destOrd="0" parTransId="{FD06C949-7F85-4EA0-919F-1FF381ECB13F}" sibTransId="{B27EDBC2-F88E-4954-9E88-3B8F2ADF9A6D}"/>
    <dgm:cxn modelId="{E438381E-F3DB-4829-9550-F049104A662A}" type="presOf" srcId="{1C3FDA9A-166E-4442-9A6F-48989FE95AB0}" destId="{25EEFD16-8278-4A47-91B8-D63EE260CFA0}" srcOrd="0" destOrd="0" presId="urn:microsoft.com/office/officeart/2005/8/layout/vList2"/>
    <dgm:cxn modelId="{515C8000-7BDE-4694-A75A-DA2D85A18B6D}" type="presParOf" srcId="{25EEFD16-8278-4A47-91B8-D63EE260CFA0}" destId="{D95FAF17-7396-474F-8BEF-39AB75402B2A}" srcOrd="0" destOrd="0" presId="urn:microsoft.com/office/officeart/2005/8/layout/vList2"/>
    <dgm:cxn modelId="{B6DC5CEB-16D7-4E12-95CE-B54BC341654D}" type="presParOf" srcId="{25EEFD16-8278-4A47-91B8-D63EE260CFA0}" destId="{6EE12583-66FD-4D33-A832-178C92D89E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3F827-1E7B-489F-8263-CBA3A8135862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302F58A-C5E4-42F1-B3D9-615F227CC4E7}">
      <dgm:prSet/>
      <dgm:spPr/>
      <dgm:t>
        <a:bodyPr/>
        <a:lstStyle/>
        <a:p>
          <a:pPr rtl="0"/>
          <a:r>
            <a:rPr lang="tr-TR" smtClean="0"/>
            <a:t>Şefkati engelleyen iletişim</a:t>
          </a:r>
          <a:endParaRPr lang="tr-TR"/>
        </a:p>
      </dgm:t>
    </dgm:pt>
    <dgm:pt modelId="{82A214B2-FFAF-49FE-8443-D897AFA76DD1}" type="parTrans" cxnId="{286306B1-9625-4050-BD0E-D998251DA207}">
      <dgm:prSet/>
      <dgm:spPr/>
      <dgm:t>
        <a:bodyPr/>
        <a:lstStyle/>
        <a:p>
          <a:endParaRPr lang="tr-TR"/>
        </a:p>
      </dgm:t>
    </dgm:pt>
    <dgm:pt modelId="{51FC7F22-6CFD-4F98-A256-B9520947112C}" type="sibTrans" cxnId="{286306B1-9625-4050-BD0E-D998251DA207}">
      <dgm:prSet/>
      <dgm:spPr/>
      <dgm:t>
        <a:bodyPr/>
        <a:lstStyle/>
        <a:p>
          <a:endParaRPr lang="tr-TR"/>
        </a:p>
      </dgm:t>
    </dgm:pt>
    <dgm:pt modelId="{4F4B99FD-8607-44EA-B771-FCDB8C065724}">
      <dgm:prSet/>
      <dgm:spPr>
        <a:solidFill>
          <a:srgbClr val="FFFF00"/>
        </a:solidFill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Hayata yabancılaştıran iletişim </a:t>
          </a:r>
          <a:endParaRPr lang="tr-TR" dirty="0">
            <a:solidFill>
              <a:schemeClr val="tx1"/>
            </a:solidFill>
          </a:endParaRPr>
        </a:p>
      </dgm:t>
    </dgm:pt>
    <dgm:pt modelId="{3CFEBCA3-316E-41D3-B130-C63ACC4013A9}" type="parTrans" cxnId="{B7B0658C-D846-474E-A4B4-6337783CEEAE}">
      <dgm:prSet/>
      <dgm:spPr/>
      <dgm:t>
        <a:bodyPr/>
        <a:lstStyle/>
        <a:p>
          <a:endParaRPr lang="tr-TR"/>
        </a:p>
      </dgm:t>
    </dgm:pt>
    <dgm:pt modelId="{409F2D1B-17E5-4259-8092-2CB6B065ACEA}" type="sibTrans" cxnId="{B7B0658C-D846-474E-A4B4-6337783CEEAE}">
      <dgm:prSet/>
      <dgm:spPr/>
      <dgm:t>
        <a:bodyPr/>
        <a:lstStyle/>
        <a:p>
          <a:endParaRPr lang="tr-TR"/>
        </a:p>
      </dgm:t>
    </dgm:pt>
    <dgm:pt modelId="{2A263BA5-1426-459D-8855-D465A7119FBC}" type="pres">
      <dgm:prSet presAssocID="{3AE3F827-1E7B-489F-8263-CBA3A813586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61106A-9FA8-4BDD-BBA4-F14F1DBEC551}" type="pres">
      <dgm:prSet presAssocID="{3AE3F827-1E7B-489F-8263-CBA3A8135862}" presName="arrow" presStyleLbl="bgShp" presStyleIdx="0" presStyleCnt="1"/>
      <dgm:spPr/>
    </dgm:pt>
    <dgm:pt modelId="{C3A864BA-48B1-4226-8C36-AE4335FF1591}" type="pres">
      <dgm:prSet presAssocID="{3AE3F827-1E7B-489F-8263-CBA3A8135862}" presName="linearProcess" presStyleCnt="0"/>
      <dgm:spPr/>
    </dgm:pt>
    <dgm:pt modelId="{82685123-ABA1-43C1-B0FF-B1865F7FFE7A}" type="pres">
      <dgm:prSet presAssocID="{3302F58A-C5E4-42F1-B3D9-615F227CC4E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BBA458-2A05-4DE2-9D38-ABF44B13ADD7}" type="pres">
      <dgm:prSet presAssocID="{51FC7F22-6CFD-4F98-A256-B9520947112C}" presName="sibTrans" presStyleCnt="0"/>
      <dgm:spPr/>
    </dgm:pt>
    <dgm:pt modelId="{BAA577C4-931F-48BD-B629-601DB14A5233}" type="pres">
      <dgm:prSet presAssocID="{4F4B99FD-8607-44EA-B771-FCDB8C06572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B0658C-D846-474E-A4B4-6337783CEEAE}" srcId="{3AE3F827-1E7B-489F-8263-CBA3A8135862}" destId="{4F4B99FD-8607-44EA-B771-FCDB8C065724}" srcOrd="1" destOrd="0" parTransId="{3CFEBCA3-316E-41D3-B130-C63ACC4013A9}" sibTransId="{409F2D1B-17E5-4259-8092-2CB6B065ACEA}"/>
    <dgm:cxn modelId="{D2B979F8-9C60-45E1-AF20-3194A38CB9A0}" type="presOf" srcId="{3302F58A-C5E4-42F1-B3D9-615F227CC4E7}" destId="{82685123-ABA1-43C1-B0FF-B1865F7FFE7A}" srcOrd="0" destOrd="0" presId="urn:microsoft.com/office/officeart/2005/8/layout/hProcess9"/>
    <dgm:cxn modelId="{286306B1-9625-4050-BD0E-D998251DA207}" srcId="{3AE3F827-1E7B-489F-8263-CBA3A8135862}" destId="{3302F58A-C5E4-42F1-B3D9-615F227CC4E7}" srcOrd="0" destOrd="0" parTransId="{82A214B2-FFAF-49FE-8443-D897AFA76DD1}" sibTransId="{51FC7F22-6CFD-4F98-A256-B9520947112C}"/>
    <dgm:cxn modelId="{4D89C12C-D98D-455B-9F04-D8A6B6922516}" type="presOf" srcId="{3AE3F827-1E7B-489F-8263-CBA3A8135862}" destId="{2A263BA5-1426-459D-8855-D465A7119FBC}" srcOrd="0" destOrd="0" presId="urn:microsoft.com/office/officeart/2005/8/layout/hProcess9"/>
    <dgm:cxn modelId="{66368A45-F4FD-49E2-A66A-190B491CE2C8}" type="presOf" srcId="{4F4B99FD-8607-44EA-B771-FCDB8C065724}" destId="{BAA577C4-931F-48BD-B629-601DB14A5233}" srcOrd="0" destOrd="0" presId="urn:microsoft.com/office/officeart/2005/8/layout/hProcess9"/>
    <dgm:cxn modelId="{79E2D986-A661-4E13-B1A3-8B91FEAC1D77}" type="presParOf" srcId="{2A263BA5-1426-459D-8855-D465A7119FBC}" destId="{1961106A-9FA8-4BDD-BBA4-F14F1DBEC551}" srcOrd="0" destOrd="0" presId="urn:microsoft.com/office/officeart/2005/8/layout/hProcess9"/>
    <dgm:cxn modelId="{1B7F9294-CA7A-4A6A-9C26-08120D8E592C}" type="presParOf" srcId="{2A263BA5-1426-459D-8855-D465A7119FBC}" destId="{C3A864BA-48B1-4226-8C36-AE4335FF1591}" srcOrd="1" destOrd="0" presId="urn:microsoft.com/office/officeart/2005/8/layout/hProcess9"/>
    <dgm:cxn modelId="{36108570-8A1E-46CD-8E9F-EDD2EAC259AB}" type="presParOf" srcId="{C3A864BA-48B1-4226-8C36-AE4335FF1591}" destId="{82685123-ABA1-43C1-B0FF-B1865F7FFE7A}" srcOrd="0" destOrd="0" presId="urn:microsoft.com/office/officeart/2005/8/layout/hProcess9"/>
    <dgm:cxn modelId="{1C2EC6A5-7697-4E41-95C9-4A5F1BFFF1ED}" type="presParOf" srcId="{C3A864BA-48B1-4226-8C36-AE4335FF1591}" destId="{AABBA458-2A05-4DE2-9D38-ABF44B13ADD7}" srcOrd="1" destOrd="0" presId="urn:microsoft.com/office/officeart/2005/8/layout/hProcess9"/>
    <dgm:cxn modelId="{F9254D8B-CBE4-46CB-9143-FB60C41FF9A9}" type="presParOf" srcId="{C3A864BA-48B1-4226-8C36-AE4335FF1591}" destId="{BAA577C4-931F-48BD-B629-601DB14A523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5D5178-9903-4C11-983C-88D6FDD06A2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E8B14CA1-96E7-42A4-B5F9-486DDE96AE70}">
      <dgm:prSet custT="1"/>
      <dgm:spPr/>
      <dgm:t>
        <a:bodyPr/>
        <a:lstStyle/>
        <a:p>
          <a:pPr rtl="0"/>
          <a:r>
            <a:rPr lang="tr-TR" sz="3000" dirty="0" smtClean="0"/>
            <a:t>Başkaları hakkındaki bu tür analizler aslında kendi değerlerimizin ve ihtiyaçlarımızın trajik birer ifadesidir. </a:t>
          </a:r>
          <a:r>
            <a:rPr lang="tr-TR" sz="3000" dirty="0" err="1" smtClean="0"/>
            <a:t>Trajikdir</a:t>
          </a:r>
          <a:r>
            <a:rPr lang="tr-TR" sz="3000" dirty="0" smtClean="0"/>
            <a:t>, </a:t>
          </a:r>
          <a:endParaRPr lang="tr-TR" sz="3000" dirty="0"/>
        </a:p>
      </dgm:t>
    </dgm:pt>
    <dgm:pt modelId="{604213B4-8BAE-480D-A5CB-44321E393F97}" type="parTrans" cxnId="{F3FB97D8-0C8B-4195-8DF4-C6AD0B753A6D}">
      <dgm:prSet/>
      <dgm:spPr/>
      <dgm:t>
        <a:bodyPr/>
        <a:lstStyle/>
        <a:p>
          <a:endParaRPr lang="tr-TR"/>
        </a:p>
      </dgm:t>
    </dgm:pt>
    <dgm:pt modelId="{17F947EC-71B4-49F9-B32E-1254D437BBCF}" type="sibTrans" cxnId="{F3FB97D8-0C8B-4195-8DF4-C6AD0B753A6D}">
      <dgm:prSet/>
      <dgm:spPr/>
      <dgm:t>
        <a:bodyPr/>
        <a:lstStyle/>
        <a:p>
          <a:endParaRPr lang="tr-TR"/>
        </a:p>
      </dgm:t>
    </dgm:pt>
    <dgm:pt modelId="{822E5417-03B4-49A7-A516-8BB5D22F2326}">
      <dgm:prSet custT="1"/>
      <dgm:spPr/>
      <dgm:t>
        <a:bodyPr/>
        <a:lstStyle/>
        <a:p>
          <a:pPr rtl="0"/>
          <a:r>
            <a:rPr lang="tr-TR" sz="3000" dirty="0" smtClean="0"/>
            <a:t>çünkü değerlerimizi ve ihtiyaçlarımızı bu şekilde ifade ettiğimizde, insanların  savunmaya geçmesine ve direnç göstermesine neden oluruz. </a:t>
          </a:r>
          <a:endParaRPr lang="tr-TR" sz="3000" dirty="0"/>
        </a:p>
      </dgm:t>
    </dgm:pt>
    <dgm:pt modelId="{091F68E6-EDDC-459B-BE21-75DA7457EF3A}" type="parTrans" cxnId="{BA41541C-5B54-45AB-B670-6B47AC54A56E}">
      <dgm:prSet/>
      <dgm:spPr/>
      <dgm:t>
        <a:bodyPr/>
        <a:lstStyle/>
        <a:p>
          <a:endParaRPr lang="tr-TR"/>
        </a:p>
      </dgm:t>
    </dgm:pt>
    <dgm:pt modelId="{CF021C8A-2E38-4BA8-AC79-4C068E28FDF7}" type="sibTrans" cxnId="{BA41541C-5B54-45AB-B670-6B47AC54A56E}">
      <dgm:prSet/>
      <dgm:spPr/>
      <dgm:t>
        <a:bodyPr/>
        <a:lstStyle/>
        <a:p>
          <a:endParaRPr lang="tr-TR"/>
        </a:p>
      </dgm:t>
    </dgm:pt>
    <dgm:pt modelId="{F8F6960E-BDF9-490E-8175-ADC13A0AF196}">
      <dgm:prSet custT="1"/>
      <dgm:spPr/>
      <dgm:t>
        <a:bodyPr/>
        <a:lstStyle/>
        <a:p>
          <a:pPr rtl="0"/>
          <a:r>
            <a:rPr lang="tr-TR" sz="3000" dirty="0" smtClean="0"/>
            <a:t>Tersine, yanlış davranışlarıyla ilgili yaptığımız analizlere inanıp bizim değerlerimize göre davranmayı kabul etseler bile, bunu büyük bir olasılıkla korku, suçluluk veya utanç nedeniyle yapacaklardır.</a:t>
          </a:r>
          <a:endParaRPr lang="tr-TR" sz="3000" dirty="0"/>
        </a:p>
      </dgm:t>
    </dgm:pt>
    <dgm:pt modelId="{F0201E87-7E94-4427-80B8-7347B622FF48}" type="parTrans" cxnId="{DE642CCC-B92B-45D9-841C-2075514F43FD}">
      <dgm:prSet/>
      <dgm:spPr/>
      <dgm:t>
        <a:bodyPr/>
        <a:lstStyle/>
        <a:p>
          <a:endParaRPr lang="tr-TR"/>
        </a:p>
      </dgm:t>
    </dgm:pt>
    <dgm:pt modelId="{A8513CA2-DD1C-4514-8EB1-6C6292EEF7DB}" type="sibTrans" cxnId="{DE642CCC-B92B-45D9-841C-2075514F43FD}">
      <dgm:prSet/>
      <dgm:spPr/>
      <dgm:t>
        <a:bodyPr/>
        <a:lstStyle/>
        <a:p>
          <a:endParaRPr lang="tr-TR"/>
        </a:p>
      </dgm:t>
    </dgm:pt>
    <dgm:pt modelId="{86293E85-F91D-49D8-B673-E45E12A403B0}" type="pres">
      <dgm:prSet presAssocID="{645D5178-9903-4C11-983C-88D6FDD06A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3088AE-0A18-404A-89C9-6BA2EF2B4045}" type="pres">
      <dgm:prSet presAssocID="{E8B14CA1-96E7-42A4-B5F9-486DDE96AE70}" presName="parentText" presStyleLbl="node1" presStyleIdx="0" presStyleCnt="3" custScaleY="856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DAC59F-EA2B-40F3-88FC-2D7B287218E1}" type="pres">
      <dgm:prSet presAssocID="{17F947EC-71B4-49F9-B32E-1254D437BBCF}" presName="spacer" presStyleCnt="0"/>
      <dgm:spPr/>
    </dgm:pt>
    <dgm:pt modelId="{DE57AA27-3475-488F-832F-86530E481EC4}" type="pres">
      <dgm:prSet presAssocID="{822E5417-03B4-49A7-A516-8BB5D22F23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BCC50-12ED-476F-921C-B7ED6326B3A7}" type="pres">
      <dgm:prSet presAssocID="{CF021C8A-2E38-4BA8-AC79-4C068E28FDF7}" presName="spacer" presStyleCnt="0"/>
      <dgm:spPr/>
    </dgm:pt>
    <dgm:pt modelId="{BFC2A1BE-C3D0-436A-A99C-39C938A5E47C}" type="pres">
      <dgm:prSet presAssocID="{F8F6960E-BDF9-490E-8175-ADC13A0AF1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D8E538-7DC3-4256-AD0C-D8A274705143}" type="presOf" srcId="{F8F6960E-BDF9-490E-8175-ADC13A0AF196}" destId="{BFC2A1BE-C3D0-436A-A99C-39C938A5E47C}" srcOrd="0" destOrd="0" presId="urn:microsoft.com/office/officeart/2005/8/layout/vList2"/>
    <dgm:cxn modelId="{333EBA68-A034-4842-BA47-2C52601606C3}" type="presOf" srcId="{645D5178-9903-4C11-983C-88D6FDD06A29}" destId="{86293E85-F91D-49D8-B673-E45E12A403B0}" srcOrd="0" destOrd="0" presId="urn:microsoft.com/office/officeart/2005/8/layout/vList2"/>
    <dgm:cxn modelId="{848A824D-21B4-466B-92EF-CB22F20E5B2D}" type="presOf" srcId="{822E5417-03B4-49A7-A516-8BB5D22F2326}" destId="{DE57AA27-3475-488F-832F-86530E481EC4}" srcOrd="0" destOrd="0" presId="urn:microsoft.com/office/officeart/2005/8/layout/vList2"/>
    <dgm:cxn modelId="{F81B94DB-82FA-4565-9C66-930ECBF9F6E0}" type="presOf" srcId="{E8B14CA1-96E7-42A4-B5F9-486DDE96AE70}" destId="{963088AE-0A18-404A-89C9-6BA2EF2B4045}" srcOrd="0" destOrd="0" presId="urn:microsoft.com/office/officeart/2005/8/layout/vList2"/>
    <dgm:cxn modelId="{F3FB97D8-0C8B-4195-8DF4-C6AD0B753A6D}" srcId="{645D5178-9903-4C11-983C-88D6FDD06A29}" destId="{E8B14CA1-96E7-42A4-B5F9-486DDE96AE70}" srcOrd="0" destOrd="0" parTransId="{604213B4-8BAE-480D-A5CB-44321E393F97}" sibTransId="{17F947EC-71B4-49F9-B32E-1254D437BBCF}"/>
    <dgm:cxn modelId="{DE642CCC-B92B-45D9-841C-2075514F43FD}" srcId="{645D5178-9903-4C11-983C-88D6FDD06A29}" destId="{F8F6960E-BDF9-490E-8175-ADC13A0AF196}" srcOrd="2" destOrd="0" parTransId="{F0201E87-7E94-4427-80B8-7347B622FF48}" sibTransId="{A8513CA2-DD1C-4514-8EB1-6C6292EEF7DB}"/>
    <dgm:cxn modelId="{BA41541C-5B54-45AB-B670-6B47AC54A56E}" srcId="{645D5178-9903-4C11-983C-88D6FDD06A29}" destId="{822E5417-03B4-49A7-A516-8BB5D22F2326}" srcOrd="1" destOrd="0" parTransId="{091F68E6-EDDC-459B-BE21-75DA7457EF3A}" sibTransId="{CF021C8A-2E38-4BA8-AC79-4C068E28FDF7}"/>
    <dgm:cxn modelId="{82CBAFA6-208D-4FF1-9C50-456CFD581EDA}" type="presParOf" srcId="{86293E85-F91D-49D8-B673-E45E12A403B0}" destId="{963088AE-0A18-404A-89C9-6BA2EF2B4045}" srcOrd="0" destOrd="0" presId="urn:microsoft.com/office/officeart/2005/8/layout/vList2"/>
    <dgm:cxn modelId="{ADD83C32-998C-47C5-AB06-D56EEEF99F3C}" type="presParOf" srcId="{86293E85-F91D-49D8-B673-E45E12A403B0}" destId="{11DAC59F-EA2B-40F3-88FC-2D7B287218E1}" srcOrd="1" destOrd="0" presId="urn:microsoft.com/office/officeart/2005/8/layout/vList2"/>
    <dgm:cxn modelId="{23477C1F-8B8C-48AE-9251-4FA8A36EBB36}" type="presParOf" srcId="{86293E85-F91D-49D8-B673-E45E12A403B0}" destId="{DE57AA27-3475-488F-832F-86530E481EC4}" srcOrd="2" destOrd="0" presId="urn:microsoft.com/office/officeart/2005/8/layout/vList2"/>
    <dgm:cxn modelId="{57401C2D-F9F6-40CB-BFAE-D57FE07B9A15}" type="presParOf" srcId="{86293E85-F91D-49D8-B673-E45E12A403B0}" destId="{D29BCC50-12ED-476F-921C-B7ED6326B3A7}" srcOrd="3" destOrd="0" presId="urn:microsoft.com/office/officeart/2005/8/layout/vList2"/>
    <dgm:cxn modelId="{507CD186-396C-4B09-8973-16F8640F31D3}" type="presParOf" srcId="{86293E85-F91D-49D8-B673-E45E12A403B0}" destId="{BFC2A1BE-C3D0-436A-A99C-39C938A5E4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38CC37-C49D-413D-92B3-9D0AA08B389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39D3A234-A933-449C-B568-EE11E63204EE}">
      <dgm:prSet custT="1"/>
      <dgm:spPr/>
      <dgm:t>
        <a:bodyPr/>
        <a:lstStyle/>
        <a:p>
          <a:pPr rtl="0"/>
          <a:r>
            <a:rPr lang="tr-TR" sz="3200" dirty="0" smtClean="0">
              <a:solidFill>
                <a:srgbClr val="0000FF"/>
              </a:solidFill>
            </a:rPr>
            <a:t>Birisi bize sözlü ya da sözsüz olarak olumsuz bir mesaj verdiğinde, onu nasıl algılayacağımıza dair dört seçeneğimiz vardır</a:t>
          </a:r>
          <a:r>
            <a:rPr lang="tr-TR" sz="3300" dirty="0" smtClean="0">
              <a:solidFill>
                <a:srgbClr val="0000FF"/>
              </a:solidFill>
            </a:rPr>
            <a:t>:</a:t>
          </a:r>
          <a:endParaRPr lang="tr-TR" sz="3300" dirty="0">
            <a:solidFill>
              <a:srgbClr val="0000FF"/>
            </a:solidFill>
          </a:endParaRPr>
        </a:p>
      </dgm:t>
    </dgm:pt>
    <dgm:pt modelId="{726A2421-FAAB-4806-B361-FCC4CD872C29}" type="parTrans" cxnId="{DDFE9998-703C-42B7-A2F5-C20D3C97160B}">
      <dgm:prSet/>
      <dgm:spPr/>
      <dgm:t>
        <a:bodyPr/>
        <a:lstStyle/>
        <a:p>
          <a:endParaRPr lang="tr-TR"/>
        </a:p>
      </dgm:t>
    </dgm:pt>
    <dgm:pt modelId="{85C2DC01-8C12-4C6F-A321-B446EBB53707}" type="sibTrans" cxnId="{DDFE9998-703C-42B7-A2F5-C20D3C97160B}">
      <dgm:prSet/>
      <dgm:spPr/>
      <dgm:t>
        <a:bodyPr/>
        <a:lstStyle/>
        <a:p>
          <a:endParaRPr lang="tr-TR"/>
        </a:p>
      </dgm:t>
    </dgm:pt>
    <dgm:pt modelId="{A687CDE8-FE43-4180-B019-485BF3DE145F}" type="pres">
      <dgm:prSet presAssocID="{C838CC37-C49D-413D-92B3-9D0AA08B3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5E2B97-E5C2-4905-99DF-8CB27E5B792B}" type="pres">
      <dgm:prSet presAssocID="{39D3A234-A933-449C-B568-EE11E63204EE}" presName="parentText" presStyleLbl="node1" presStyleIdx="0" presStyleCnt="1" custLinFactNeighborX="-2499" custLinFactNeighborY="-19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FE9998-703C-42B7-A2F5-C20D3C97160B}" srcId="{C838CC37-C49D-413D-92B3-9D0AA08B3894}" destId="{39D3A234-A933-449C-B568-EE11E63204EE}" srcOrd="0" destOrd="0" parTransId="{726A2421-FAAB-4806-B361-FCC4CD872C29}" sibTransId="{85C2DC01-8C12-4C6F-A321-B446EBB53707}"/>
    <dgm:cxn modelId="{6E2325F1-1E63-4B1D-92FF-425410B13D1F}" type="presOf" srcId="{39D3A234-A933-449C-B568-EE11E63204EE}" destId="{D85E2B97-E5C2-4905-99DF-8CB27E5B792B}" srcOrd="0" destOrd="0" presId="urn:microsoft.com/office/officeart/2005/8/layout/vList2"/>
    <dgm:cxn modelId="{C3086802-13B0-4DF2-B5A6-39985BCBA980}" type="presOf" srcId="{C838CC37-C49D-413D-92B3-9D0AA08B3894}" destId="{A687CDE8-FE43-4180-B019-485BF3DE145F}" srcOrd="0" destOrd="0" presId="urn:microsoft.com/office/officeart/2005/8/layout/vList2"/>
    <dgm:cxn modelId="{CBD0B922-9A5F-4D41-A82B-D485B7EC574A}" type="presParOf" srcId="{A687CDE8-FE43-4180-B019-485BF3DE145F}" destId="{D85E2B97-E5C2-4905-99DF-8CB27E5B79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242C7D-50A1-4E17-8851-38BEB9ABFEB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A292D2B1-11F0-4368-9F99-ABBEEC5E6EC2}">
      <dgm:prSet custT="1"/>
      <dgm:spPr/>
      <dgm:t>
        <a:bodyPr/>
        <a:lstStyle/>
        <a:p>
          <a:pPr rtl="0"/>
          <a:r>
            <a:rPr lang="tr-TR" sz="3200" dirty="0" smtClean="0">
              <a:solidFill>
                <a:srgbClr val="FF0000"/>
              </a:solidFill>
            </a:rPr>
            <a:t>İhtiyaçlarımızı ifade edersek karşılanma olasılıkları yükselir. </a:t>
          </a:r>
          <a:endParaRPr lang="tr-TR" sz="3200" dirty="0">
            <a:solidFill>
              <a:srgbClr val="FF0000"/>
            </a:solidFill>
          </a:endParaRPr>
        </a:p>
      </dgm:t>
    </dgm:pt>
    <dgm:pt modelId="{8373860B-6628-4D7D-AC7A-CC0B917CC5A2}" type="parTrans" cxnId="{21FE3A81-2459-4B51-ADEA-FBC17E9BA107}">
      <dgm:prSet/>
      <dgm:spPr/>
      <dgm:t>
        <a:bodyPr/>
        <a:lstStyle/>
        <a:p>
          <a:endParaRPr lang="tr-TR"/>
        </a:p>
      </dgm:t>
    </dgm:pt>
    <dgm:pt modelId="{23A2ACF3-5865-4897-8D67-076F9CE1F3A8}" type="sibTrans" cxnId="{21FE3A81-2459-4B51-ADEA-FBC17E9BA107}">
      <dgm:prSet/>
      <dgm:spPr/>
      <dgm:t>
        <a:bodyPr/>
        <a:lstStyle/>
        <a:p>
          <a:endParaRPr lang="tr-TR"/>
        </a:p>
      </dgm:t>
    </dgm:pt>
    <dgm:pt modelId="{71844A75-C53E-4334-8A01-AACCFCD41F73}" type="pres">
      <dgm:prSet presAssocID="{B1242C7D-50A1-4E17-8851-38BEB9ABF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601CCA-D2EA-4301-B3AA-77E4C7AD2F81}" type="pres">
      <dgm:prSet presAssocID="{A292D2B1-11F0-4368-9F99-ABBEEC5E6EC2}" presName="parentText" presStyleLbl="node1" presStyleIdx="0" presStyleCnt="1" custScaleY="10261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4DFD3B-1AA3-4FA8-83BA-CE5F045ECE8A}" type="presOf" srcId="{A292D2B1-11F0-4368-9F99-ABBEEC5E6EC2}" destId="{C1601CCA-D2EA-4301-B3AA-77E4C7AD2F81}" srcOrd="0" destOrd="0" presId="urn:microsoft.com/office/officeart/2005/8/layout/vList2"/>
    <dgm:cxn modelId="{70E8BDEA-BAA0-43AF-BC00-0762C7A9E675}" type="presOf" srcId="{B1242C7D-50A1-4E17-8851-38BEB9ABFEB6}" destId="{71844A75-C53E-4334-8A01-AACCFCD41F73}" srcOrd="0" destOrd="0" presId="urn:microsoft.com/office/officeart/2005/8/layout/vList2"/>
    <dgm:cxn modelId="{21FE3A81-2459-4B51-ADEA-FBC17E9BA107}" srcId="{B1242C7D-50A1-4E17-8851-38BEB9ABFEB6}" destId="{A292D2B1-11F0-4368-9F99-ABBEEC5E6EC2}" srcOrd="0" destOrd="0" parTransId="{8373860B-6628-4D7D-AC7A-CC0B917CC5A2}" sibTransId="{23A2ACF3-5865-4897-8D67-076F9CE1F3A8}"/>
    <dgm:cxn modelId="{35876BA3-9F1C-47AD-AAE6-C14ACAF3CCFA}" type="presParOf" srcId="{71844A75-C53E-4334-8A01-AACCFCD41F73}" destId="{C1601CCA-D2EA-4301-B3AA-77E4C7AD2F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9E6086-FB4A-434F-9453-98CB976E867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5F247E7F-F4E6-4FEF-BF65-4812F3FD79F8}">
      <dgm:prSet/>
      <dgm:spPr/>
      <dgm:t>
        <a:bodyPr/>
        <a:lstStyle/>
        <a:p>
          <a:pPr rtl="0"/>
          <a:r>
            <a:rPr lang="tr-TR" dirty="0" smtClean="0"/>
            <a:t>Ricalarımızı nasıl dile getirelim ki karşımızdakiler ihtiyaçlarımıza şefkatle yanıt vermeye daha istekli olsunlar? </a:t>
          </a:r>
          <a:endParaRPr lang="tr-TR" dirty="0"/>
        </a:p>
      </dgm:t>
    </dgm:pt>
    <dgm:pt modelId="{6F639139-3872-4C10-8CE5-C76F5E6F437E}" type="parTrans" cxnId="{0ED88986-030A-4011-9070-B2160EAC9C23}">
      <dgm:prSet/>
      <dgm:spPr/>
      <dgm:t>
        <a:bodyPr/>
        <a:lstStyle/>
        <a:p>
          <a:endParaRPr lang="tr-TR"/>
        </a:p>
      </dgm:t>
    </dgm:pt>
    <dgm:pt modelId="{4E99866E-1590-4ECD-91AB-5A593435AD8A}" type="sibTrans" cxnId="{0ED88986-030A-4011-9070-B2160EAC9C23}">
      <dgm:prSet/>
      <dgm:spPr/>
      <dgm:t>
        <a:bodyPr/>
        <a:lstStyle/>
        <a:p>
          <a:endParaRPr lang="tr-TR"/>
        </a:p>
      </dgm:t>
    </dgm:pt>
    <dgm:pt modelId="{E9CC8FEC-CD14-454A-A26C-8A89F6179559}" type="pres">
      <dgm:prSet presAssocID="{3F9E6086-FB4A-434F-9453-98CB976E86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16DB64-2E7F-4EEF-824D-A45D0648ACF4}" type="pres">
      <dgm:prSet presAssocID="{5F247E7F-F4E6-4FEF-BF65-4812F3FD79F8}" presName="parentText" presStyleLbl="node1" presStyleIdx="0" presStyleCnt="1" custScaleY="101945" custLinFactNeighborY="2141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ED88986-030A-4011-9070-B2160EAC9C23}" srcId="{3F9E6086-FB4A-434F-9453-98CB976E8678}" destId="{5F247E7F-F4E6-4FEF-BF65-4812F3FD79F8}" srcOrd="0" destOrd="0" parTransId="{6F639139-3872-4C10-8CE5-C76F5E6F437E}" sibTransId="{4E99866E-1590-4ECD-91AB-5A593435AD8A}"/>
    <dgm:cxn modelId="{04977D1E-DBFE-436F-BB72-C1FC07F881B3}" type="presOf" srcId="{3F9E6086-FB4A-434F-9453-98CB976E8678}" destId="{E9CC8FEC-CD14-454A-A26C-8A89F6179559}" srcOrd="0" destOrd="0" presId="urn:microsoft.com/office/officeart/2005/8/layout/vList2"/>
    <dgm:cxn modelId="{64A7421B-8C5C-40BB-B33D-393AA824AE35}" type="presOf" srcId="{5F247E7F-F4E6-4FEF-BF65-4812F3FD79F8}" destId="{9E16DB64-2E7F-4EEF-824D-A45D0648ACF4}" srcOrd="0" destOrd="0" presId="urn:microsoft.com/office/officeart/2005/8/layout/vList2"/>
    <dgm:cxn modelId="{67251746-AC24-4F67-9B68-9C503A8B718C}" type="presParOf" srcId="{E9CC8FEC-CD14-454A-A26C-8A89F6179559}" destId="{9E16DB64-2E7F-4EEF-824D-A45D0648AC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4305-BB38-4294-B8BE-187BD6D4A443}">
      <dsp:nvSpPr>
        <dsp:cNvPr id="0" name=""/>
        <dsp:cNvSpPr/>
      </dsp:nvSpPr>
      <dsp:spPr>
        <a:xfrm>
          <a:off x="0" y="169690"/>
          <a:ext cx="8147248" cy="27610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Şiddetsiz iletişim, kendimizi ifade etme ve başkalarını dinleme biçimimizi yeni bir çerçeveye oturtmamız için bize rehberlik eder. </a:t>
          </a:r>
          <a:endParaRPr lang="tr-TR" sz="3200" kern="1200" dirty="0"/>
        </a:p>
      </dsp:txBody>
      <dsp:txXfrm>
        <a:off x="134783" y="304473"/>
        <a:ext cx="7877682" cy="2491479"/>
      </dsp:txXfrm>
    </dsp:sp>
    <dsp:sp modelId="{BB7A0460-E71C-4351-B7B1-073B37C733B6}">
      <dsp:nvSpPr>
        <dsp:cNvPr id="0" name=""/>
        <dsp:cNvSpPr/>
      </dsp:nvSpPr>
      <dsp:spPr>
        <a:xfrm>
          <a:off x="0" y="3117936"/>
          <a:ext cx="8147248" cy="27610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Bu yöntemle sözlerimiz alışkanlık haline gelmiş ve otomatikleşmiş tepkiler olmaktan çıkıp, </a:t>
          </a:r>
          <a:r>
            <a:rPr lang="tr-TR" sz="3200" kern="1200" dirty="0" smtClean="0">
              <a:solidFill>
                <a:srgbClr val="FF0000"/>
              </a:solidFill>
            </a:rPr>
            <a:t>ne algıladığımızın, ne hissettiğimizin ve ne istediğimizin farkında olma </a:t>
          </a:r>
          <a:r>
            <a:rPr lang="tr-TR" sz="3200" kern="1200" dirty="0" smtClean="0"/>
            <a:t>temeline dayalı bilinçli cevaplara dönüşürler. </a:t>
          </a:r>
          <a:endParaRPr lang="tr-TR" sz="3200" kern="1200" dirty="0"/>
        </a:p>
      </dsp:txBody>
      <dsp:txXfrm>
        <a:off x="134783" y="3252719"/>
        <a:ext cx="7877682" cy="24914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90342-7BE3-43A2-8D3F-DCE072BDA9E8}">
      <dsp:nvSpPr>
        <dsp:cNvPr id="0" name=""/>
        <dsp:cNvSpPr/>
      </dsp:nvSpPr>
      <dsp:spPr>
        <a:xfrm>
          <a:off x="0" y="706786"/>
          <a:ext cx="8219256" cy="13094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Her şeyden önce, istemediklerimizden ziyade istediklerimizi dile getirmekte yarar var. </a:t>
          </a:r>
          <a:endParaRPr lang="tr-TR" sz="3200" kern="1200" dirty="0"/>
        </a:p>
      </dsp:txBody>
      <dsp:txXfrm>
        <a:off x="63921" y="770707"/>
        <a:ext cx="8091414" cy="1181595"/>
      </dsp:txXfrm>
    </dsp:sp>
    <dsp:sp modelId="{82929EF7-DB3B-414E-A87C-F329580CB742}">
      <dsp:nvSpPr>
        <dsp:cNvPr id="0" name=""/>
        <dsp:cNvSpPr/>
      </dsp:nvSpPr>
      <dsp:spPr>
        <a:xfrm>
          <a:off x="0" y="2203423"/>
          <a:ext cx="8219256" cy="1803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Net, olumlu, somut eylem dilinde ricada bulunmak, gerçek isteğimizi açığa çıkarır.</a:t>
          </a:r>
          <a:endParaRPr lang="tr-TR" sz="3200" kern="1200" dirty="0"/>
        </a:p>
      </dsp:txBody>
      <dsp:txXfrm>
        <a:off x="88024" y="2291447"/>
        <a:ext cx="8043208" cy="16271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2702B-CA78-4CA7-9BA4-4B13BB67573E}">
      <dsp:nvSpPr>
        <dsp:cNvPr id="0" name=""/>
        <dsp:cNvSpPr/>
      </dsp:nvSpPr>
      <dsp:spPr>
        <a:xfrm>
          <a:off x="0" y="24821"/>
          <a:ext cx="8147248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i="1" kern="1200" dirty="0" smtClean="0"/>
            <a:t>Duyduğumuzu Kendi Sözlerimizle Tekrarlamak </a:t>
          </a:r>
          <a:endParaRPr lang="tr-TR" sz="3200" kern="1200" dirty="0"/>
        </a:p>
      </dsp:txBody>
      <dsp:txXfrm>
        <a:off x="53002" y="77823"/>
        <a:ext cx="8041244" cy="979756"/>
      </dsp:txXfrm>
    </dsp:sp>
    <dsp:sp modelId="{3280754E-07A4-4765-840B-9F800F50FE19}">
      <dsp:nvSpPr>
        <dsp:cNvPr id="0" name=""/>
        <dsp:cNvSpPr/>
      </dsp:nvSpPr>
      <dsp:spPr>
        <a:xfrm>
          <a:off x="0" y="1110581"/>
          <a:ext cx="8147248" cy="408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Dikkatimizi odaklayıp karşımızdakilerin ne gözlemlediklerini,</a:t>
          </a:r>
          <a:endParaRPr lang="tr-TR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ne hissettiklerini,</a:t>
          </a:r>
          <a:endParaRPr lang="tr-TR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neye ihtiyaç duyduklarını ve</a:t>
          </a:r>
          <a:endParaRPr lang="tr-TR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hayatlarını zenginleştirmek için ne istediklerini duyduktan sonra,</a:t>
          </a:r>
          <a:endParaRPr lang="tr-TR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b="1" kern="1200" dirty="0" smtClean="0"/>
            <a:t>ne anladığımızı kendi sözlerimizle tekrarlayarak geri yansıtabiliriz</a:t>
          </a:r>
          <a:r>
            <a:rPr lang="tr-TR" sz="3200" kern="1200" dirty="0" smtClean="0"/>
            <a:t>.</a:t>
          </a:r>
          <a:endParaRPr lang="tr-TR" sz="3200" kern="1200" dirty="0"/>
        </a:p>
      </dsp:txBody>
      <dsp:txXfrm>
        <a:off x="0" y="1110581"/>
        <a:ext cx="8147248" cy="40820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39E42-7607-4A0B-9379-DB3D69B0911E}">
      <dsp:nvSpPr>
        <dsp:cNvPr id="0" name=""/>
        <dsp:cNvSpPr/>
      </dsp:nvSpPr>
      <dsp:spPr>
        <a:xfrm>
          <a:off x="0" y="0"/>
          <a:ext cx="8229600" cy="1977300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Şiddetsiz iletişim, farklılıkları barışçıl yollarla çözümlemede ve pozitif sosyal değişim için güçlü bir etkileşim yolu…</a:t>
          </a:r>
          <a:endParaRPr lang="tr-TR" sz="3600" kern="1200" dirty="0"/>
        </a:p>
      </dsp:txBody>
      <dsp:txXfrm>
        <a:off x="96524" y="96524"/>
        <a:ext cx="8036552" cy="1784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3D7A8-27AE-487A-878E-D5E592202282}">
      <dsp:nvSpPr>
        <dsp:cNvPr id="0" name=""/>
        <dsp:cNvSpPr/>
      </dsp:nvSpPr>
      <dsp:spPr>
        <a:xfrm>
          <a:off x="0" y="763950"/>
          <a:ext cx="8147248" cy="178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Kendimizi dürüstçe ve açıkça ifade etmemizin yolu açılırken aynı zamanda başkalarına da saygı ve empatiyle yaklaşırız. </a:t>
          </a:r>
          <a:endParaRPr lang="tr-TR" sz="3200" kern="1200" dirty="0"/>
        </a:p>
      </dsp:txBody>
      <dsp:txXfrm>
        <a:off x="87243" y="851193"/>
        <a:ext cx="7972762" cy="1612689"/>
      </dsp:txXfrm>
    </dsp:sp>
    <dsp:sp modelId="{754A74FB-4F94-417B-B696-18AA9693F4C4}">
      <dsp:nvSpPr>
        <dsp:cNvPr id="0" name=""/>
        <dsp:cNvSpPr/>
      </dsp:nvSpPr>
      <dsp:spPr>
        <a:xfrm>
          <a:off x="0" y="2738325"/>
          <a:ext cx="8147248" cy="178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Herhangi bir paylaşım ortamında hem kendimizin hem de etrafımızdakilerin derinlerdeki </a:t>
          </a:r>
          <a:r>
            <a:rPr lang="tr-TR" sz="3200" b="1" kern="1200" dirty="0" smtClean="0"/>
            <a:t>ihtiyaçlarını duymaya </a:t>
          </a:r>
          <a:r>
            <a:rPr lang="tr-TR" sz="3200" kern="1200" dirty="0" smtClean="0"/>
            <a:t>başlarız. </a:t>
          </a:r>
          <a:endParaRPr lang="tr-TR" sz="3200" kern="1200" dirty="0"/>
        </a:p>
      </dsp:txBody>
      <dsp:txXfrm>
        <a:off x="87243" y="2825568"/>
        <a:ext cx="7972762" cy="1612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26BC-21D0-4584-80AC-AECDAB8EE2BE}">
      <dsp:nvSpPr>
        <dsp:cNvPr id="0" name=""/>
        <dsp:cNvSpPr/>
      </dsp:nvSpPr>
      <dsp:spPr>
        <a:xfrm>
          <a:off x="0" y="2546"/>
          <a:ext cx="8363272" cy="31593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Şiddetsiz iletişimin bir kısmı, bu dört öğeyi sözlü olarak ya da başka yollarla açıkça ifade etmektir.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 Diğer kısmı ise karşımızdaki kişiden aynı dört öğenin bilgisini almayı içerir. </a:t>
          </a:r>
          <a:endParaRPr lang="tr-TR" sz="3200" b="1" kern="1200" dirty="0"/>
        </a:p>
      </dsp:txBody>
      <dsp:txXfrm>
        <a:off x="154225" y="156771"/>
        <a:ext cx="8054822" cy="2850858"/>
      </dsp:txXfrm>
    </dsp:sp>
    <dsp:sp modelId="{AC374B6B-09F3-4AA7-9DBF-1EDBBB1C633C}">
      <dsp:nvSpPr>
        <dsp:cNvPr id="0" name=""/>
        <dsp:cNvSpPr/>
      </dsp:nvSpPr>
      <dsp:spPr>
        <a:xfrm>
          <a:off x="0" y="3174848"/>
          <a:ext cx="8363272" cy="31593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Önce onun gözlemlediklerini, hissettiklerini ve ihtiyaçlarını tahmin ederek onunla bağlantı kurarız; 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sonra da dördüncü bilgiyi yani onun isteğini duyarak yaşamına neyin olumlu katkıda bulunacağını keşfederiz. </a:t>
          </a:r>
          <a:endParaRPr lang="tr-TR" sz="3200" kern="1200" dirty="0"/>
        </a:p>
      </dsp:txBody>
      <dsp:txXfrm>
        <a:off x="154225" y="3329073"/>
        <a:ext cx="8054822" cy="2850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FAF17-7396-474F-8BEF-39AB75402B2A}">
      <dsp:nvSpPr>
        <dsp:cNvPr id="0" name=""/>
        <dsp:cNvSpPr/>
      </dsp:nvSpPr>
      <dsp:spPr>
        <a:xfrm>
          <a:off x="0" y="386199"/>
          <a:ext cx="8424936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Herhangi bir durumda gerçekte ne olup bittiğini </a:t>
          </a:r>
          <a:r>
            <a:rPr lang="tr-TR" sz="3200" b="1" kern="1200" dirty="0" smtClean="0"/>
            <a:t>gözlemleriz:</a:t>
          </a:r>
          <a:endParaRPr lang="tr-TR" sz="3200" kern="1200" dirty="0"/>
        </a:p>
      </dsp:txBody>
      <dsp:txXfrm>
        <a:off x="63112" y="449311"/>
        <a:ext cx="8298712" cy="1166626"/>
      </dsp:txXfrm>
    </dsp:sp>
    <dsp:sp modelId="{6EE12583-66FD-4D33-A832-178C92D89E83}">
      <dsp:nvSpPr>
        <dsp:cNvPr id="0" name=""/>
        <dsp:cNvSpPr/>
      </dsp:nvSpPr>
      <dsp:spPr>
        <a:xfrm>
          <a:off x="0" y="1679049"/>
          <a:ext cx="8424936" cy="37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Bir başkasının söylediği veya yaptığı ve hayatımıza olumlu katkısı olan ya da olmayan neyi gözlemliyoruz? </a:t>
          </a:r>
          <a:endParaRPr lang="tr-TR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/>
            <a:t>Bu sürecin püf noktası, gözlemi, işin içine </a:t>
          </a:r>
          <a:r>
            <a:rPr lang="tr-TR" sz="3200" b="1" kern="1200" dirty="0" smtClean="0"/>
            <a:t>yargılama veya değerlendirme karıştırmadan </a:t>
          </a:r>
          <a:r>
            <a:rPr lang="tr-TR" sz="3200" kern="1200" dirty="0" smtClean="0"/>
            <a:t>dile getirebilmektir, yalın bir biçimde o kişinin hoşumuza giden ya da gitmeyen eylemini söyleyebilmek. </a:t>
          </a:r>
          <a:endParaRPr lang="tr-TR" sz="3200" kern="1200" dirty="0"/>
        </a:p>
      </dsp:txBody>
      <dsp:txXfrm>
        <a:off x="0" y="1679049"/>
        <a:ext cx="8424936" cy="3767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1106A-9FA8-4BDD-BBA4-F14F1DBEC55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685123-ABA1-43C1-B0FF-B1865F7FFE7A}">
      <dsp:nvSpPr>
        <dsp:cNvPr id="0" name=""/>
        <dsp:cNvSpPr/>
      </dsp:nvSpPr>
      <dsp:spPr>
        <a:xfrm>
          <a:off x="1005493" y="1357788"/>
          <a:ext cx="3008947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/>
            <a:t>Şefkati engelleyen iletişim</a:t>
          </a:r>
          <a:endParaRPr lang="tr-TR" sz="3300" kern="1200"/>
        </a:p>
      </dsp:txBody>
      <dsp:txXfrm>
        <a:off x="1093869" y="1446164"/>
        <a:ext cx="2832195" cy="1633633"/>
      </dsp:txXfrm>
    </dsp:sp>
    <dsp:sp modelId="{BAA577C4-931F-48BD-B629-601DB14A5233}">
      <dsp:nvSpPr>
        <dsp:cNvPr id="0" name=""/>
        <dsp:cNvSpPr/>
      </dsp:nvSpPr>
      <dsp:spPr>
        <a:xfrm>
          <a:off x="4215158" y="1357788"/>
          <a:ext cx="3008947" cy="181038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chemeClr val="tx1"/>
              </a:solidFill>
            </a:rPr>
            <a:t>Hayata yabancılaştıran iletişim </a:t>
          </a:r>
          <a:endParaRPr lang="tr-TR" sz="3300" kern="1200" dirty="0">
            <a:solidFill>
              <a:schemeClr val="tx1"/>
            </a:solidFill>
          </a:endParaRPr>
        </a:p>
      </dsp:txBody>
      <dsp:txXfrm>
        <a:off x="4303534" y="1446164"/>
        <a:ext cx="2832195" cy="1633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088AE-0A18-404A-89C9-6BA2EF2B4045}">
      <dsp:nvSpPr>
        <dsp:cNvPr id="0" name=""/>
        <dsp:cNvSpPr/>
      </dsp:nvSpPr>
      <dsp:spPr>
        <a:xfrm>
          <a:off x="0" y="3256"/>
          <a:ext cx="8712968" cy="1955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Başkaları hakkındaki bu tür analizler aslında kendi değerlerimizin ve ihtiyaçlarımızın trajik birer ifadesidir. </a:t>
          </a:r>
          <a:r>
            <a:rPr lang="tr-TR" sz="3000" kern="1200" dirty="0" err="1" smtClean="0"/>
            <a:t>Trajikdir</a:t>
          </a:r>
          <a:r>
            <a:rPr lang="tr-TR" sz="3000" kern="1200" dirty="0" smtClean="0"/>
            <a:t>, </a:t>
          </a:r>
          <a:endParaRPr lang="tr-TR" sz="3000" kern="1200" dirty="0"/>
        </a:p>
      </dsp:txBody>
      <dsp:txXfrm>
        <a:off x="95465" y="98721"/>
        <a:ext cx="8522038" cy="1764678"/>
      </dsp:txXfrm>
    </dsp:sp>
    <dsp:sp modelId="{DE57AA27-3475-488F-832F-86530E481EC4}">
      <dsp:nvSpPr>
        <dsp:cNvPr id="0" name=""/>
        <dsp:cNvSpPr/>
      </dsp:nvSpPr>
      <dsp:spPr>
        <a:xfrm>
          <a:off x="0" y="1971605"/>
          <a:ext cx="8712968" cy="2282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çünkü değerlerimizi ve ihtiyaçlarımızı bu şekilde ifade ettiğimizde, insanların  savunmaya geçmesine ve direnç göstermesine neden oluruz. </a:t>
          </a:r>
          <a:endParaRPr lang="tr-TR" sz="3000" kern="1200" dirty="0"/>
        </a:p>
      </dsp:txBody>
      <dsp:txXfrm>
        <a:off x="111425" y="2083030"/>
        <a:ext cx="8490118" cy="2059712"/>
      </dsp:txXfrm>
    </dsp:sp>
    <dsp:sp modelId="{BFC2A1BE-C3D0-436A-A99C-39C938A5E47C}">
      <dsp:nvSpPr>
        <dsp:cNvPr id="0" name=""/>
        <dsp:cNvSpPr/>
      </dsp:nvSpPr>
      <dsp:spPr>
        <a:xfrm>
          <a:off x="0" y="4266908"/>
          <a:ext cx="8712968" cy="2282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Tersine, yanlış davranışlarıyla ilgili yaptığımız analizlere inanıp bizim değerlerimize göre davranmayı kabul etseler bile, bunu büyük bir olasılıkla korku, suçluluk veya utanç nedeniyle yapacaklardır.</a:t>
          </a:r>
          <a:endParaRPr lang="tr-TR" sz="3000" kern="1200" dirty="0"/>
        </a:p>
      </dsp:txBody>
      <dsp:txXfrm>
        <a:off x="111425" y="4378333"/>
        <a:ext cx="8490118" cy="2059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2B97-E5C2-4905-99DF-8CB27E5B792B}">
      <dsp:nvSpPr>
        <dsp:cNvPr id="0" name=""/>
        <dsp:cNvSpPr/>
      </dsp:nvSpPr>
      <dsp:spPr>
        <a:xfrm>
          <a:off x="0" y="72304"/>
          <a:ext cx="8229600" cy="178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rgbClr val="0000FF"/>
              </a:solidFill>
            </a:rPr>
            <a:t>Birisi bize sözlü ya da sözsüz olarak olumsuz bir mesaj verdiğinde, onu nasıl algılayacağımıza dair dört seçeneğimiz vardır</a:t>
          </a:r>
          <a:r>
            <a:rPr lang="tr-TR" sz="3300" kern="1200" dirty="0" smtClean="0">
              <a:solidFill>
                <a:srgbClr val="0000FF"/>
              </a:solidFill>
            </a:rPr>
            <a:t>:</a:t>
          </a:r>
          <a:endParaRPr lang="tr-TR" sz="3300" kern="1200" dirty="0">
            <a:solidFill>
              <a:srgbClr val="0000FF"/>
            </a:solidFill>
          </a:endParaRPr>
        </a:p>
      </dsp:txBody>
      <dsp:txXfrm>
        <a:off x="87243" y="159547"/>
        <a:ext cx="8055114" cy="16126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01CCA-D2EA-4301-B3AA-77E4C7AD2F81}">
      <dsp:nvSpPr>
        <dsp:cNvPr id="0" name=""/>
        <dsp:cNvSpPr/>
      </dsp:nvSpPr>
      <dsp:spPr>
        <a:xfrm>
          <a:off x="0" y="157748"/>
          <a:ext cx="8229600" cy="13266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rgbClr val="FF0000"/>
              </a:solidFill>
            </a:rPr>
            <a:t>İhtiyaçlarımızı ifade edersek karşılanma olasılıkları yükselir. </a:t>
          </a:r>
          <a:endParaRPr lang="tr-TR" sz="3200" kern="1200" dirty="0">
            <a:solidFill>
              <a:srgbClr val="FF0000"/>
            </a:solidFill>
          </a:endParaRPr>
        </a:p>
      </dsp:txBody>
      <dsp:txXfrm>
        <a:off x="64764" y="222512"/>
        <a:ext cx="8100072" cy="1197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6DB64-2E7F-4EEF-824D-A45D0648ACF4}">
      <dsp:nvSpPr>
        <dsp:cNvPr id="0" name=""/>
        <dsp:cNvSpPr/>
      </dsp:nvSpPr>
      <dsp:spPr>
        <a:xfrm>
          <a:off x="0" y="39623"/>
          <a:ext cx="8208912" cy="1962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Ricalarımızı nasıl dile getirelim ki karşımızdakiler ihtiyaçlarımıza şefkatle yanıt vermeye daha istekli olsunlar? </a:t>
          </a:r>
          <a:endParaRPr lang="tr-TR" sz="3500" kern="1200" dirty="0"/>
        </a:p>
      </dsp:txBody>
      <dsp:txXfrm>
        <a:off x="95781" y="135404"/>
        <a:ext cx="8017350" cy="1770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3C34-6BD1-4DD2-816C-C2CFA2750C22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56550-2606-49D5-B8CE-5A7B56DFF9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73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Tam gökkuşağı.30.000 </a:t>
            </a:r>
            <a:r>
              <a:rPr lang="tr-TR" dirty="0" err="1" smtClean="0"/>
              <a:t>ft</a:t>
            </a:r>
            <a:r>
              <a:rPr lang="tr-TR" dirty="0" smtClean="0"/>
              <a:t> irtifadan pilot Lloyd </a:t>
            </a:r>
            <a:r>
              <a:rPr lang="tr-TR" dirty="0" err="1" smtClean="0"/>
              <a:t>Ferraro</a:t>
            </a:r>
            <a:r>
              <a:rPr lang="tr-TR" dirty="0" smtClean="0"/>
              <a:t> çekmiş.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56550-2606-49D5-B8CE-5A7B56DFF98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30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56550-2606-49D5-B8CE-5A7B56DFF98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18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Ne%20yaparsan%20yap.wm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ıba\Downloads\WhatsApp Image 2024-04-03 at 11.28.51 AM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2"/>
          <a:stretch/>
        </p:blipFill>
        <p:spPr bwMode="auto">
          <a:xfrm>
            <a:off x="179512" y="332656"/>
            <a:ext cx="417646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000" dirty="0" smtClean="0"/>
              <a:t>Şiddetsiz </a:t>
            </a:r>
            <a:r>
              <a:rPr lang="tr-TR" sz="4000" dirty="0"/>
              <a:t>İletişim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err="1" smtClean="0"/>
              <a:t>Prof.Dr.Besti</a:t>
            </a:r>
            <a:r>
              <a:rPr lang="tr-TR" dirty="0" smtClean="0"/>
              <a:t> Üstün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39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562074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rgbClr val="C00000"/>
                </a:solidFill>
              </a:rPr>
              <a:t>Şiddetsiz </a:t>
            </a:r>
            <a:r>
              <a:rPr lang="tr-TR" sz="3200" dirty="0" smtClean="0">
                <a:solidFill>
                  <a:srgbClr val="C00000"/>
                </a:solidFill>
              </a:rPr>
              <a:t>iletişimin </a:t>
            </a:r>
            <a:r>
              <a:rPr lang="tr-TR" sz="3200" dirty="0">
                <a:solidFill>
                  <a:srgbClr val="C00000"/>
                </a:solidFill>
              </a:rPr>
              <a:t>temel öğeleri </a:t>
            </a:r>
            <a:br>
              <a:rPr lang="tr-TR" sz="3200" dirty="0">
                <a:solidFill>
                  <a:srgbClr val="C00000"/>
                </a:solidFill>
              </a:rPr>
            </a:br>
            <a:endParaRPr lang="tr-TR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030635"/>
              </p:ext>
            </p:extLst>
          </p:nvPr>
        </p:nvGraphicFramePr>
        <p:xfrm>
          <a:off x="395536" y="764704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9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209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8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Ahlakçı Yargılar 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121" y="836712"/>
            <a:ext cx="8147248" cy="2116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Hayata yabancılaştıran iletişim şekillerinden biri , </a:t>
            </a:r>
            <a:r>
              <a:rPr lang="tr-TR" dirty="0">
                <a:solidFill>
                  <a:srgbClr val="0000FF"/>
                </a:solidFill>
              </a:rPr>
              <a:t>değerlerimizle örtüşmeyen davranışlarda bulunan insanları , yaptıklarının yanlış veya kötü olduğunu ima eden ahlakçı yargılarla </a:t>
            </a:r>
            <a:r>
              <a:rPr lang="tr-TR" dirty="0"/>
              <a:t>değerlendirmektir.</a:t>
            </a:r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2852936"/>
            <a:ext cx="8211050" cy="35283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b="1" dirty="0" smtClean="0"/>
              <a:t>Bu tür yargılamaların dile yansıması:</a:t>
            </a:r>
          </a:p>
          <a:p>
            <a:r>
              <a:rPr lang="tr-TR" dirty="0" smtClean="0"/>
              <a:t>"Senin sorunun çok bencil olman." </a:t>
            </a:r>
          </a:p>
          <a:p>
            <a:r>
              <a:rPr lang="tr-TR" dirty="0" smtClean="0"/>
              <a:t>"O tembelin teki ." </a:t>
            </a:r>
          </a:p>
          <a:p>
            <a:r>
              <a:rPr lang="tr-TR" dirty="0" smtClean="0"/>
              <a:t>"Bu, uygunsuz bir davranış".</a:t>
            </a:r>
          </a:p>
          <a:p>
            <a:pPr marL="0" indent="0" algn="ctr">
              <a:buFont typeface="Arial" pitchFamily="34" charset="0"/>
              <a:buNone/>
            </a:pPr>
            <a:r>
              <a:rPr lang="tr-TR" dirty="0" smtClean="0"/>
              <a:t> </a:t>
            </a:r>
            <a:r>
              <a:rPr lang="tr-TR" b="1" i="1" dirty="0" smtClean="0"/>
              <a:t>Suçlama, hakaret, küçük düşürme, etiketleme,</a:t>
            </a:r>
          </a:p>
          <a:p>
            <a:pPr marL="0" indent="0">
              <a:buFont typeface="Arial" pitchFamily="34" charset="0"/>
              <a:buNone/>
            </a:pPr>
            <a:r>
              <a:rPr lang="tr-TR" b="1" i="1" dirty="0" smtClean="0"/>
              <a:t>      eleştirme, karşılaştırma ve teşhis koyma ... </a:t>
            </a:r>
          </a:p>
          <a:p>
            <a:pPr marL="0" indent="0">
              <a:buFont typeface="Arial" pitchFamily="34" charset="0"/>
              <a:buNone/>
            </a:pPr>
            <a:r>
              <a:rPr lang="tr-TR" dirty="0" smtClean="0"/>
              <a:t>     </a:t>
            </a:r>
          </a:p>
          <a:p>
            <a:pPr marL="0" indent="0" algn="ctr">
              <a:buFont typeface="Arial" pitchFamily="34" charset="0"/>
              <a:buNone/>
            </a:pPr>
            <a:r>
              <a:rPr lang="tr-TR" dirty="0" smtClean="0"/>
              <a:t>    Bunların hepsi yargılamanın çeşitleridir.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3893662" y="5264375"/>
            <a:ext cx="432048" cy="5057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4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"</a:t>
            </a:r>
            <a:r>
              <a:rPr lang="tr-TR" b="1" dirty="0">
                <a:solidFill>
                  <a:srgbClr val="0000FF"/>
                </a:solidFill>
              </a:rPr>
              <a:t>Doğru ile yanlışın ötesinde bir yer var. Orada buluşalım." </a:t>
            </a:r>
            <a:r>
              <a:rPr lang="tr-TR" dirty="0">
                <a:solidFill>
                  <a:srgbClr val="0000FF"/>
                </a:solidFill>
              </a:rPr>
              <a:t>Mevlana </a:t>
            </a:r>
            <a:endParaRPr lang="tr-TR" dirty="0" smtClean="0">
              <a:solidFill>
                <a:srgbClr val="0000FF"/>
              </a:solidFill>
            </a:endParaRPr>
          </a:p>
          <a:p>
            <a:r>
              <a:rPr lang="tr-TR" dirty="0" smtClean="0">
                <a:solidFill>
                  <a:srgbClr val="0000FF"/>
                </a:solidFill>
              </a:rPr>
              <a:t>Hayata </a:t>
            </a:r>
            <a:r>
              <a:rPr lang="tr-TR" dirty="0">
                <a:solidFill>
                  <a:srgbClr val="0000FF"/>
                </a:solidFill>
              </a:rPr>
              <a:t>yabancılaştıran </a:t>
            </a:r>
            <a:r>
              <a:rPr lang="tr-TR" dirty="0" smtClean="0">
                <a:solidFill>
                  <a:srgbClr val="0000FF"/>
                </a:solidFill>
              </a:rPr>
              <a:t>iletişim, bizi doğruluğun </a:t>
            </a:r>
            <a:r>
              <a:rPr lang="tr-TR" dirty="0">
                <a:solidFill>
                  <a:srgbClr val="0000FF"/>
                </a:solidFill>
              </a:rPr>
              <a:t>ve </a:t>
            </a:r>
            <a:r>
              <a:rPr lang="tr-TR" dirty="0" smtClean="0">
                <a:solidFill>
                  <a:srgbClr val="0000FF"/>
                </a:solidFill>
              </a:rPr>
              <a:t>yanlışlığın </a:t>
            </a:r>
            <a:r>
              <a:rPr lang="tr-TR" dirty="0">
                <a:solidFill>
                  <a:srgbClr val="0000FF"/>
                </a:solidFill>
              </a:rPr>
              <a:t>ne olduğuyla </a:t>
            </a:r>
            <a:r>
              <a:rPr lang="tr-TR" dirty="0" smtClean="0">
                <a:solidFill>
                  <a:srgbClr val="0000FF"/>
                </a:solidFill>
              </a:rPr>
              <a:t>ilgili </a:t>
            </a:r>
            <a:r>
              <a:rPr lang="tr-TR" dirty="0">
                <a:solidFill>
                  <a:srgbClr val="0000FF"/>
                </a:solidFill>
              </a:rPr>
              <a:t>bir düşünce dünyasına, </a:t>
            </a:r>
            <a:r>
              <a:rPr lang="tr-TR" dirty="0" smtClean="0">
                <a:solidFill>
                  <a:srgbClr val="0000FF"/>
                </a:solidFill>
              </a:rPr>
              <a:t>yani </a:t>
            </a:r>
            <a:r>
              <a:rPr lang="tr-TR" dirty="0">
                <a:solidFill>
                  <a:srgbClr val="0000FF"/>
                </a:solidFill>
              </a:rPr>
              <a:t>yargılar dünyasına hapseder. </a:t>
            </a:r>
            <a:endParaRPr lang="tr-TR" dirty="0" smtClean="0">
              <a:solidFill>
                <a:srgbClr val="0000FF"/>
              </a:solidFill>
            </a:endParaRPr>
          </a:p>
          <a:p>
            <a:r>
              <a:rPr lang="tr-TR" dirty="0" smtClean="0">
                <a:solidFill>
                  <a:srgbClr val="0000FF"/>
                </a:solidFill>
              </a:rPr>
              <a:t>Böyle </a:t>
            </a:r>
            <a:r>
              <a:rPr lang="tr-TR" dirty="0">
                <a:solidFill>
                  <a:srgbClr val="0000FF"/>
                </a:solidFill>
              </a:rPr>
              <a:t>bir dil insanları ve onların yaptıklarını sınıflandıran, iki </a:t>
            </a:r>
            <a:r>
              <a:rPr lang="tr-TR" dirty="0"/>
              <a:t>zıt gruba ayıran sözcüklerle doludur</a:t>
            </a:r>
            <a:r>
              <a:rPr lang="tr-TR" dirty="0" smtClean="0"/>
              <a:t>.</a:t>
            </a:r>
          </a:p>
          <a:p>
            <a:r>
              <a:rPr lang="tr-TR" dirty="0"/>
              <a:t>Yargılar dünyasında "kimin ne" olduğuna odaklanırız.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22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386271"/>
              </p:ext>
            </p:extLst>
          </p:nvPr>
        </p:nvGraphicFramePr>
        <p:xfrm>
          <a:off x="179512" y="188640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5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49491"/>
          </a:xfrm>
        </p:spPr>
        <p:txBody>
          <a:bodyPr>
            <a:normAutofit/>
          </a:bodyPr>
          <a:lstStyle/>
          <a:p>
            <a:r>
              <a:rPr lang="tr-TR" dirty="0"/>
              <a:t>Burada önemli olan, değer yargılan ile ahlakçı yargılan birbirine karıştırmamaktır. </a:t>
            </a:r>
            <a:endParaRPr lang="tr-TR" dirty="0" smtClean="0"/>
          </a:p>
          <a:p>
            <a:r>
              <a:rPr lang="tr-TR" b="1" i="1" dirty="0" smtClean="0"/>
              <a:t>Değer </a:t>
            </a:r>
            <a:r>
              <a:rPr lang="tr-TR" b="1" i="1" dirty="0"/>
              <a:t>yargıları </a:t>
            </a:r>
            <a:r>
              <a:rPr lang="tr-TR" i="1" dirty="0"/>
              <a:t>, hayata nasıl en iyi </a:t>
            </a:r>
            <a:r>
              <a:rPr lang="tr-TR" i="1" dirty="0" smtClean="0"/>
              <a:t>şekilde </a:t>
            </a:r>
            <a:r>
              <a:rPr lang="tr-TR" i="1" dirty="0"/>
              <a:t>hizmet edilebileceği konusundaki inançlarımızı yansıtır. </a:t>
            </a:r>
            <a:endParaRPr lang="tr-TR" i="1" dirty="0" smtClean="0"/>
          </a:p>
          <a:p>
            <a:r>
              <a:rPr lang="tr-TR" i="1" dirty="0" smtClean="0"/>
              <a:t>Ahlakçı </a:t>
            </a:r>
            <a:r>
              <a:rPr lang="tr-TR" i="1" dirty="0"/>
              <a:t>yargılar ise </a:t>
            </a:r>
            <a:r>
              <a:rPr lang="tr-TR" i="1" dirty="0">
                <a:solidFill>
                  <a:srgbClr val="0000FF"/>
                </a:solidFill>
              </a:rPr>
              <a:t>değer yargılarımıza uymayan insanlar ve davranışlarla </a:t>
            </a:r>
            <a:r>
              <a:rPr lang="tr-TR" i="1" dirty="0" smtClean="0">
                <a:solidFill>
                  <a:srgbClr val="0000FF"/>
                </a:solidFill>
              </a:rPr>
              <a:t>ilgili </a:t>
            </a:r>
            <a:r>
              <a:rPr lang="tr-TR" i="1" dirty="0">
                <a:solidFill>
                  <a:srgbClr val="0000FF"/>
                </a:solidFill>
              </a:rPr>
              <a:t>vardığımız hükümlerdir. </a:t>
            </a:r>
          </a:p>
        </p:txBody>
      </p:sp>
    </p:spTree>
    <p:extLst>
      <p:ext uri="{BB962C8B-B14F-4D97-AF65-F5344CB8AC3E}">
        <p14:creationId xmlns:p14="http://schemas.microsoft.com/office/powerpoint/2010/main" val="34590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79695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Karşılaştırma </a:t>
            </a:r>
            <a:r>
              <a:rPr lang="tr-TR" sz="3200" b="1" dirty="0">
                <a:solidFill>
                  <a:srgbClr val="C00000"/>
                </a:solidFill>
              </a:rPr>
              <a:t>Yapmak 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/>
          </a:bodyPr>
          <a:lstStyle/>
          <a:p>
            <a:r>
              <a:rPr lang="tr-TR" dirty="0" smtClean="0"/>
              <a:t>Yargılamanın </a:t>
            </a:r>
            <a:r>
              <a:rPr lang="tr-TR" dirty="0"/>
              <a:t>bir başka biçimi de karşılaştırma yapmaktır. </a:t>
            </a:r>
            <a:endParaRPr lang="tr-TR" dirty="0" smtClean="0"/>
          </a:p>
          <a:p>
            <a:r>
              <a:rPr lang="tr-TR" dirty="0" smtClean="0"/>
              <a:t>İnsanlar hayatı kendileri </a:t>
            </a:r>
            <a:r>
              <a:rPr lang="tr-TR" dirty="0"/>
              <a:t>için dayanılmaz hale getirmeyi gerçekten istiyorlarsa </a:t>
            </a:r>
            <a:r>
              <a:rPr lang="tr-TR" dirty="0" smtClean="0"/>
              <a:t>kendilerini </a:t>
            </a:r>
            <a:r>
              <a:rPr lang="tr-TR" dirty="0"/>
              <a:t>başkalarıyla karşılaştırmayı </a:t>
            </a:r>
            <a:r>
              <a:rPr lang="tr-TR" dirty="0" smtClean="0"/>
              <a:t>öğrenebilirler.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Sorumluluğu Reddetmek </a:t>
            </a:r>
            <a:r>
              <a:rPr lang="tr-TR" b="1" dirty="0">
                <a:solidFill>
                  <a:srgbClr val="C00000"/>
                </a:solidFill>
              </a:rPr>
              <a:t/>
            </a:r>
            <a:br>
              <a:rPr lang="tr-TR" b="1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158" y="2924944"/>
            <a:ext cx="8845330" cy="37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 "Hoşlanmasan da yapmak zorunda olduğun bazı şeyler vardır," cümlesindeki </a:t>
            </a:r>
            <a:r>
              <a:rPr lang="tr-TR" b="1" dirty="0"/>
              <a:t>zorunda olmak </a:t>
            </a:r>
            <a:r>
              <a:rPr lang="tr-TR" dirty="0"/>
              <a:t>ifadesini sıkça duyarız. </a:t>
            </a:r>
          </a:p>
          <a:p>
            <a:pPr>
              <a:lnSpc>
                <a:spcPct val="120000"/>
              </a:lnSpc>
            </a:pPr>
            <a:r>
              <a:rPr lang="tr-TR" dirty="0"/>
              <a:t>Bu </a:t>
            </a:r>
            <a:r>
              <a:rPr lang="tr-TR" dirty="0" smtClean="0"/>
              <a:t>ifade, </a:t>
            </a:r>
            <a:r>
              <a:rPr lang="tr-TR" dirty="0"/>
              <a:t>eylemlerimizdeki bireysel sorumluluğumuzun üstünün nasıl örtüldüğünü gösteriyor. </a:t>
            </a:r>
          </a:p>
          <a:p>
            <a:pPr>
              <a:lnSpc>
                <a:spcPct val="120000"/>
              </a:lnSpc>
            </a:pPr>
            <a:r>
              <a:rPr lang="tr-TR" dirty="0"/>
              <a:t>"Kendimi suçlu hissettiriyorsun," cümlesindeki hissettirmek ifadesi , kullandığımız dilin kendi duygu ve düşüncelerimize ilişkin bireysel sorumluluktan kaçmayı nasıl kolaylaştırdığına dair başka bir örnektir.</a:t>
            </a:r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19158" y="764704"/>
            <a:ext cx="8856984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 smtClean="0"/>
              <a:t>Hayata yabancılaştıran iletişim, her birimizin kendi düşüncelerimizden, duygularımızdan ve eylemlerimizden sorumlu olduğumuz bilincine gölge düşürür.</a:t>
            </a:r>
          </a:p>
        </p:txBody>
      </p:sp>
    </p:spTree>
    <p:extLst>
      <p:ext uri="{BB962C8B-B14F-4D97-AF65-F5344CB8AC3E}">
        <p14:creationId xmlns:p14="http://schemas.microsoft.com/office/powerpoint/2010/main" val="12120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• </a:t>
            </a:r>
            <a:r>
              <a:rPr lang="tr-TR" b="1" i="1" dirty="0"/>
              <a:t>Kim ya da ne olduğu </a:t>
            </a:r>
            <a:r>
              <a:rPr lang="tr-TR" b="1" i="1" dirty="0" smtClean="0"/>
              <a:t>belli </a:t>
            </a:r>
            <a:r>
              <a:rPr lang="tr-TR" b="1" i="1" dirty="0"/>
              <a:t>olmayan güçler:</a:t>
            </a:r>
            <a:r>
              <a:rPr lang="tr-TR" b="1" dirty="0"/>
              <a:t> </a:t>
            </a:r>
            <a:r>
              <a:rPr lang="tr-TR" dirty="0"/>
              <a:t>"Odamı temizledim çünkü mecburdum.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b="1" i="1" dirty="0"/>
              <a:t>Koşullarımız, bize konan bir teşhis, kişisel ya da psikolojik geçmişimiz</a:t>
            </a:r>
            <a:r>
              <a:rPr lang="tr-TR" i="1" dirty="0"/>
              <a:t>: </a:t>
            </a:r>
            <a:r>
              <a:rPr lang="tr-TR" dirty="0"/>
              <a:t>"İçki içiyorum çünkü ben bir alkoliğim. "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b="1" i="1" dirty="0"/>
              <a:t>Başkalarının eylemleri : </a:t>
            </a:r>
            <a:r>
              <a:rPr lang="tr-TR" dirty="0"/>
              <a:t>"Çocuğuma vurdum çünkü birdenbire caddeye koştu. "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b="1" i="1" dirty="0" smtClean="0"/>
              <a:t>Otoritenin emirleri : </a:t>
            </a:r>
            <a:r>
              <a:rPr lang="tr-TR" dirty="0" smtClean="0"/>
              <a:t>"Müşteriye yalan söyledim çünkü patron öyle istedi. </a:t>
            </a:r>
            <a:r>
              <a:rPr lang="tr-TR" dirty="0"/>
              <a:t>"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b="1" i="1" dirty="0"/>
              <a:t>Grup baskısı: </a:t>
            </a:r>
            <a:r>
              <a:rPr lang="tr-TR" dirty="0"/>
              <a:t>"Sigara içmeye başladım çünkü bütün </a:t>
            </a:r>
            <a:r>
              <a:rPr lang="tr-TR" dirty="0" smtClean="0"/>
              <a:t>arkadaşlarım </a:t>
            </a:r>
            <a:r>
              <a:rPr lang="tr-TR" dirty="0"/>
              <a:t>içiyordu."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71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r>
              <a:rPr lang="tr-TR" b="1" i="1" dirty="0" smtClean="0"/>
              <a:t>Kurumsal </a:t>
            </a:r>
            <a:r>
              <a:rPr lang="tr-TR" b="1" i="1" dirty="0"/>
              <a:t>politikalar, kurallar ve düzenlemeler</a:t>
            </a:r>
            <a:r>
              <a:rPr lang="tr-TR" i="1" dirty="0"/>
              <a:t>: </a:t>
            </a:r>
            <a:r>
              <a:rPr lang="tr-TR" dirty="0"/>
              <a:t>"Bu kural ihlali yüzünden seni okuldan uzaklaştırmak zorundayım. "</a:t>
            </a:r>
          </a:p>
          <a:p>
            <a:r>
              <a:rPr lang="tr-TR" b="1" i="1" dirty="0" smtClean="0"/>
              <a:t>Toplumun</a:t>
            </a:r>
            <a:r>
              <a:rPr lang="tr-TR" b="1" i="1" dirty="0"/>
              <a:t>, toplumsal cinsiyetin ya da yaşımızın bize yüklediği roller</a:t>
            </a:r>
            <a:r>
              <a:rPr lang="tr-TR" i="1" dirty="0"/>
              <a:t>: </a:t>
            </a:r>
            <a:r>
              <a:rPr lang="tr-TR" dirty="0"/>
              <a:t>"İşe gitmekten nefret ediyorum ama gidiyorum çünkü ben bir koca ve babayım. " </a:t>
            </a:r>
            <a:endParaRPr lang="tr-TR" dirty="0" smtClean="0"/>
          </a:p>
          <a:p>
            <a:r>
              <a:rPr lang="tr-TR" b="1" i="1" dirty="0" smtClean="0"/>
              <a:t>Kontrol </a:t>
            </a:r>
            <a:r>
              <a:rPr lang="tr-TR" b="1" i="1" dirty="0"/>
              <a:t>edilemeyen dürtüler</a:t>
            </a:r>
            <a:r>
              <a:rPr lang="tr-TR" i="1" dirty="0"/>
              <a:t>: </a:t>
            </a:r>
            <a:r>
              <a:rPr lang="tr-TR" dirty="0"/>
              <a:t>"Şekerlemeyi yeme isteğime karşı koyamadım. " </a:t>
            </a:r>
          </a:p>
        </p:txBody>
      </p:sp>
    </p:spTree>
    <p:extLst>
      <p:ext uri="{BB962C8B-B14F-4D97-AF65-F5344CB8AC3E}">
        <p14:creationId xmlns:p14="http://schemas.microsoft.com/office/powerpoint/2010/main" val="3909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Egzersiz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25658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tr-TR" dirty="0"/>
              <a:t>T</a:t>
            </a:r>
            <a:r>
              <a:rPr lang="tr-TR" dirty="0" smtClean="0"/>
              <a:t>ıpkı </a:t>
            </a:r>
            <a:r>
              <a:rPr lang="tr-TR" dirty="0"/>
              <a:t>bir aile soyağacı hazırlar gibi, şiddetin soyağacını </a:t>
            </a:r>
            <a:r>
              <a:rPr lang="tr-TR" dirty="0" smtClean="0"/>
              <a:t>çıkaralım.</a:t>
            </a:r>
          </a:p>
          <a:p>
            <a:r>
              <a:rPr lang="tr-TR" dirty="0" smtClean="0"/>
              <a:t>Her gün </a:t>
            </a:r>
            <a:r>
              <a:rPr lang="tr-TR" dirty="0"/>
              <a:t>olanları , </a:t>
            </a:r>
            <a:r>
              <a:rPr lang="tr-TR" dirty="0" smtClean="0"/>
              <a:t>deneyimlediğiniz </a:t>
            </a:r>
            <a:r>
              <a:rPr lang="tr-TR" dirty="0"/>
              <a:t>her şeyi , </a:t>
            </a:r>
            <a:r>
              <a:rPr lang="tr-TR" dirty="0" smtClean="0"/>
              <a:t>okuduklarınızı, gördüklerinizi </a:t>
            </a:r>
            <a:r>
              <a:rPr lang="tr-TR" dirty="0"/>
              <a:t>ve başkalarına </a:t>
            </a:r>
            <a:r>
              <a:rPr lang="tr-TR" dirty="0" smtClean="0"/>
              <a:t>yaptıklarınızı </a:t>
            </a:r>
            <a:r>
              <a:rPr lang="tr-TR" dirty="0"/>
              <a:t>analiz ederek, </a:t>
            </a:r>
            <a:endParaRPr lang="tr-TR" dirty="0" smtClean="0"/>
          </a:p>
          <a:p>
            <a:r>
              <a:rPr lang="tr-TR" dirty="0" smtClean="0"/>
              <a:t>İçlerinde fiziksel güç kullanımı şeklinde şiddet barındırıyorsa </a:t>
            </a:r>
            <a:r>
              <a:rPr lang="tr-TR" b="1" dirty="0" smtClean="0"/>
              <a:t>"fiziksel", </a:t>
            </a:r>
          </a:p>
          <a:p>
            <a:r>
              <a:rPr lang="tr-TR" dirty="0" smtClean="0"/>
              <a:t>Duygusal acı veren türde bir şiddet barındırıyorlarsa </a:t>
            </a:r>
            <a:r>
              <a:rPr lang="tr-TR" b="1" dirty="0" smtClean="0"/>
              <a:t>"pasif" </a:t>
            </a:r>
            <a:r>
              <a:rPr lang="tr-TR" dirty="0" smtClean="0"/>
              <a:t>başlıklarının altına yerleştiriniz.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51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r>
              <a:rPr lang="tr-TR" dirty="0"/>
              <a:t>Şefkati engelleyen dilin bir başka kullanım şekli de</a:t>
            </a:r>
            <a:r>
              <a:rPr lang="tr-TR" dirty="0">
                <a:solidFill>
                  <a:srgbClr val="C00000"/>
                </a:solidFill>
              </a:rPr>
              <a:t>, isteklerimizi talep olarak ifade etmektir. </a:t>
            </a:r>
            <a:r>
              <a:rPr lang="tr-TR" b="1" dirty="0"/>
              <a:t>Açık ya da üstü kapalı her talep, karşı tarafı bir anlamda tehdit eder; </a:t>
            </a:r>
            <a:endParaRPr lang="tr-TR" b="1" dirty="0" smtClean="0"/>
          </a:p>
          <a:p>
            <a:r>
              <a:rPr lang="tr-TR" dirty="0" smtClean="0"/>
              <a:t>Çünkü </a:t>
            </a:r>
            <a:r>
              <a:rPr lang="tr-TR" dirty="0"/>
              <a:t>kişiye, bu talebe uygun davranmadığında suçlanacağı ya da cezalandırılacağı mesajını verir. </a:t>
            </a:r>
            <a:endParaRPr lang="tr-TR" dirty="0" smtClean="0"/>
          </a:p>
          <a:p>
            <a:r>
              <a:rPr lang="tr-TR" dirty="0" smtClean="0"/>
              <a:t>Talep </a:t>
            </a:r>
            <a:r>
              <a:rPr lang="tr-TR" dirty="0"/>
              <a:t>etmek, </a:t>
            </a:r>
            <a:r>
              <a:rPr lang="tr-TR" dirty="0" smtClean="0"/>
              <a:t>özellikle </a:t>
            </a:r>
            <a:r>
              <a:rPr lang="tr-TR" dirty="0"/>
              <a:t>otorite konumundaki kişilerce sık kullanılan bir iletişim şeklidir. </a:t>
            </a:r>
          </a:p>
        </p:txBody>
      </p:sp>
    </p:spTree>
    <p:extLst>
      <p:ext uri="{BB962C8B-B14F-4D97-AF65-F5344CB8AC3E}">
        <p14:creationId xmlns:p14="http://schemas.microsoft.com/office/powerpoint/2010/main" val="31319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Kim </a:t>
            </a:r>
            <a:r>
              <a:rPr lang="tr-TR" sz="3200" b="1" dirty="0">
                <a:solidFill>
                  <a:srgbClr val="C00000"/>
                </a:solidFill>
              </a:rPr>
              <a:t>ne hak </a:t>
            </a:r>
            <a:r>
              <a:rPr lang="tr-TR" sz="3200" b="1" dirty="0" smtClean="0">
                <a:solidFill>
                  <a:srgbClr val="C00000"/>
                </a:solidFill>
              </a:rPr>
              <a:t>ediyor? düşünce </a:t>
            </a:r>
            <a:r>
              <a:rPr lang="tr-TR" sz="3200" b="1" dirty="0">
                <a:solidFill>
                  <a:srgbClr val="C00000"/>
                </a:solidFill>
              </a:rPr>
              <a:t>tarzı , şefkatli iletişimi engeller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" Bazı davranışlar ödülü, bazıları ise </a:t>
            </a:r>
            <a:r>
              <a:rPr lang="tr-TR" dirty="0" smtClean="0"/>
              <a:t>cezayı </a:t>
            </a:r>
            <a:r>
              <a:rPr lang="tr-TR" dirty="0"/>
              <a:t>hak eder" anlayışı da hayata </a:t>
            </a:r>
            <a:r>
              <a:rPr lang="tr-TR" dirty="0" smtClean="0"/>
              <a:t>yabancılaştıran </a:t>
            </a:r>
            <a:r>
              <a:rPr lang="tr-TR" dirty="0"/>
              <a:t>iletişim ile yakından ilişkilidir.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ifade, </a:t>
            </a:r>
            <a:r>
              <a:rPr lang="tr-TR" dirty="0" smtClean="0"/>
              <a:t>belli </a:t>
            </a:r>
            <a:r>
              <a:rPr lang="tr-TR" dirty="0"/>
              <a:t>şekilde davranan insanların </a:t>
            </a:r>
            <a:r>
              <a:rPr lang="tr-TR" dirty="0" smtClean="0"/>
              <a:t>yaptıklarının </a:t>
            </a:r>
            <a:r>
              <a:rPr lang="tr-TR" dirty="0"/>
              <a:t>"kötü" olduğunu varsayar, insanların pişmanlık duymalarını ve davranışlarını değiştirmelerini sağlamak için de ceza gerektiğini belirtir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İnsanların </a:t>
            </a:r>
            <a:r>
              <a:rPr lang="tr-TR" dirty="0"/>
              <a:t>cezadan kurtulmak için değil, değişmenin kendileri açısından iyi olacağına inandıkları için </a:t>
            </a:r>
            <a:r>
              <a:rPr lang="tr-TR" dirty="0" smtClean="0"/>
              <a:t>değişmeleri önemlidir.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57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8031" y="476672"/>
            <a:ext cx="8229600" cy="4525963"/>
          </a:xfrm>
        </p:spPr>
        <p:txBody>
          <a:bodyPr>
            <a:normAutofit/>
          </a:bodyPr>
          <a:lstStyle/>
          <a:p>
            <a:r>
              <a:rPr lang="tr-TR" b="1" dirty="0"/>
              <a:t>Şiddetsiz </a:t>
            </a:r>
            <a:r>
              <a:rPr lang="tr-TR" b="1" dirty="0" smtClean="0"/>
              <a:t>iletişimin </a:t>
            </a:r>
            <a:r>
              <a:rPr lang="tr-TR" b="1" dirty="0"/>
              <a:t>ikinci </a:t>
            </a:r>
            <a:r>
              <a:rPr lang="tr-TR" b="1" dirty="0" smtClean="0"/>
              <a:t>bileşeni, eylemi </a:t>
            </a:r>
            <a:r>
              <a:rPr lang="tr-TR" b="1" dirty="0"/>
              <a:t>gözlemlediğimizde ne hissettiğimizi ifade etmektir</a:t>
            </a:r>
            <a:r>
              <a:rPr lang="tr-TR" dirty="0"/>
              <a:t>: </a:t>
            </a:r>
          </a:p>
          <a:p>
            <a:r>
              <a:rPr lang="tr-TR" dirty="0"/>
              <a:t>İncindik mi, korktuk mu, neşelendik mi, memnun mu olduk, rahatsız mı olduk vb. </a:t>
            </a:r>
            <a:endParaRPr lang="tr-TR" dirty="0" smtClean="0"/>
          </a:p>
          <a:p>
            <a:r>
              <a:rPr lang="tr-TR" dirty="0"/>
              <a:t>Duygularımızın farkında mıyız?</a:t>
            </a:r>
          </a:p>
          <a:p>
            <a:r>
              <a:rPr lang="tr-TR" dirty="0"/>
              <a:t>Adını koyabiliyor muyuz?</a:t>
            </a:r>
          </a:p>
          <a:p>
            <a:endParaRPr lang="tr-TR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0" y="4581128"/>
            <a:ext cx="8229600" cy="1872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93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       Duygular </a:t>
            </a:r>
            <a:r>
              <a:rPr lang="tr-TR" b="1" dirty="0"/>
              <a:t>İçin Söz Dağarcığı </a:t>
            </a:r>
            <a:r>
              <a:rPr lang="tr-TR" b="1" dirty="0" smtClean="0"/>
              <a:t>Oluşturmak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</a:rPr>
              <a:t>NASILSINIZ?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/>
              <a:t>İyi ve kötü gibi sözcükler, aslında bizi dinleyen kişinin ne hissettiğimizle ilgili kolayca bağlantı kurabilmesini engeller. </a:t>
            </a:r>
          </a:p>
          <a:p>
            <a:r>
              <a:rPr lang="tr-TR" dirty="0" smtClean="0"/>
              <a:t>Duygu </a:t>
            </a:r>
            <a:r>
              <a:rPr lang="tr-TR" dirty="0"/>
              <a:t>dağarcığımızı </a:t>
            </a:r>
            <a:r>
              <a:rPr lang="tr-TR" dirty="0" smtClean="0"/>
              <a:t>zenginleştirmek </a:t>
            </a:r>
            <a:r>
              <a:rPr lang="tr-TR" dirty="0"/>
              <a:t>sadece yakın </a:t>
            </a:r>
            <a:r>
              <a:rPr lang="tr-TR" dirty="0" smtClean="0"/>
              <a:t>ilişkilerimizde </a:t>
            </a:r>
            <a:r>
              <a:rPr lang="tr-TR" dirty="0"/>
              <a:t>değil, profesyonel dünyada da yararlı </a:t>
            </a:r>
            <a:r>
              <a:rPr lang="tr-TR" dirty="0" smtClean="0"/>
              <a:t>olacaktır.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1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Duyguları </a:t>
            </a:r>
            <a:r>
              <a:rPr lang="tr-TR" sz="3200" b="1" dirty="0" smtClean="0">
                <a:solidFill>
                  <a:srgbClr val="C00000"/>
                </a:solidFill>
              </a:rPr>
              <a:t>düşüncelerden ayırın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«Bana </a:t>
            </a:r>
            <a:r>
              <a:rPr lang="tr-TR" dirty="0"/>
              <a:t>adil davranılmadığını </a:t>
            </a:r>
            <a:r>
              <a:rPr lang="tr-TR" dirty="0" smtClean="0"/>
              <a:t>hissediyorum»</a:t>
            </a:r>
          </a:p>
          <a:p>
            <a:pPr marL="0" indent="0" algn="ctr">
              <a:buNone/>
            </a:pPr>
            <a:r>
              <a:rPr lang="tr-TR" b="1" dirty="0" smtClean="0"/>
              <a:t>Duygu mu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1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1. "Birlikte çalıştığım insanların gözünde önemsiz olduğumu hissediyorum."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</a:t>
            </a:r>
            <a:r>
              <a:rPr lang="tr-TR" dirty="0"/>
              <a:t>. "Kendimi yanlış anlaşılmış hissediyorum. </a:t>
            </a:r>
            <a:r>
              <a:rPr lang="tr-TR" dirty="0" smtClean="0"/>
              <a:t>"</a:t>
            </a:r>
          </a:p>
          <a:p>
            <a:pPr marL="0" indent="0">
              <a:buNone/>
            </a:pPr>
            <a:r>
              <a:rPr lang="tr-TR" dirty="0" smtClean="0"/>
              <a:t>3</a:t>
            </a:r>
            <a:r>
              <a:rPr lang="tr-TR" dirty="0"/>
              <a:t>. "Kendimi görmezden gelinmiş </a:t>
            </a:r>
            <a:r>
              <a:rPr lang="tr-TR" dirty="0" smtClean="0"/>
              <a:t>hissediyorum."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>
                <a:solidFill>
                  <a:srgbClr val="C00000"/>
                </a:solidFill>
              </a:rPr>
              <a:t>UYGUN MU? </a:t>
            </a:r>
            <a:endParaRPr lang="tr-TR" dirty="0">
              <a:solidFill>
                <a:srgbClr val="C0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80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txBody>
          <a:bodyPr>
            <a:normAutofit/>
          </a:bodyPr>
          <a:lstStyle/>
          <a:p>
            <a:r>
              <a:rPr lang="tr-TR" dirty="0" smtClean="0"/>
              <a:t>Şiddetsiz iletişimin </a:t>
            </a:r>
            <a:r>
              <a:rPr lang="tr-TR" dirty="0"/>
              <a:t>üçüncü </a:t>
            </a:r>
            <a:r>
              <a:rPr lang="tr-TR" dirty="0" smtClean="0"/>
              <a:t>bileşeni</a:t>
            </a:r>
            <a:r>
              <a:rPr lang="tr-TR" dirty="0"/>
              <a:t>, </a:t>
            </a:r>
            <a:r>
              <a:rPr lang="tr-TR" dirty="0" smtClean="0"/>
              <a:t>tanımladığımız  </a:t>
            </a:r>
            <a:r>
              <a:rPr lang="tr-TR" dirty="0"/>
              <a:t>duygularla bağlantılı </a:t>
            </a:r>
            <a:r>
              <a:rPr lang="tr-TR" b="1" dirty="0"/>
              <a:t>ihtiyaçlarımızı dile </a:t>
            </a:r>
            <a:r>
              <a:rPr lang="tr-TR" b="1" dirty="0" smtClean="0"/>
              <a:t>getirmek</a:t>
            </a:r>
            <a:r>
              <a:rPr lang="tr-TR" dirty="0" smtClean="0"/>
              <a:t>; </a:t>
            </a:r>
            <a:r>
              <a:rPr lang="tr-TR" b="1" dirty="0" smtClean="0"/>
              <a:t>duygularımızın </a:t>
            </a:r>
            <a:r>
              <a:rPr lang="tr-TR" b="1" dirty="0"/>
              <a:t>kaynağını kabul </a:t>
            </a:r>
            <a:r>
              <a:rPr lang="tr-TR" b="1" dirty="0" smtClean="0"/>
              <a:t>etmeyi  </a:t>
            </a:r>
            <a:r>
              <a:rPr lang="tr-TR" b="1" dirty="0"/>
              <a:t>gerektirir. </a:t>
            </a:r>
          </a:p>
          <a:p>
            <a:r>
              <a:rPr lang="tr-TR" dirty="0"/>
              <a:t>Şiddetsiz </a:t>
            </a:r>
            <a:r>
              <a:rPr lang="tr-TR" dirty="0" smtClean="0"/>
              <a:t>iletişim</a:t>
            </a:r>
            <a:r>
              <a:rPr lang="tr-TR" dirty="0"/>
              <a:t>, </a:t>
            </a:r>
            <a:r>
              <a:rPr lang="tr-TR" dirty="0" smtClean="0"/>
              <a:t>başkalarının </a:t>
            </a:r>
            <a:r>
              <a:rPr lang="tr-TR" dirty="0"/>
              <a:t>söyledikleri ve yaptıklarının </a:t>
            </a:r>
            <a:r>
              <a:rPr lang="tr-TR" dirty="0" smtClean="0"/>
              <a:t>bizim   </a:t>
            </a:r>
            <a:r>
              <a:rPr lang="tr-TR" dirty="0"/>
              <a:t>duygularımızın uyaranı </a:t>
            </a:r>
            <a:r>
              <a:rPr lang="tr-TR" dirty="0" smtClean="0"/>
              <a:t>olabileceği, </a:t>
            </a:r>
            <a:r>
              <a:rPr lang="tr-TR" dirty="0">
                <a:solidFill>
                  <a:srgbClr val="FF0000"/>
                </a:solidFill>
              </a:rPr>
              <a:t>ama asla sebebi olamayacağı </a:t>
            </a:r>
            <a:r>
              <a:rPr lang="tr-TR" dirty="0"/>
              <a:t>konusunda farkındalığımızı geliştirir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6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63052099"/>
              </p:ext>
            </p:extLst>
          </p:nvPr>
        </p:nvGraphicFramePr>
        <p:xfrm>
          <a:off x="457200" y="274638"/>
          <a:ext cx="8229600" cy="200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38492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Suçlanma, üstümüze almak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 smtClean="0"/>
              <a:t>Konuşanı suçlamak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 smtClean="0"/>
              <a:t>Kendi duygu ve ihtiyaçlarımızı algılamak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 smtClean="0"/>
              <a:t>Diğer kişinin o anda ifade ettiği duygu ve ihtiyaçları algılamak</a:t>
            </a:r>
          </a:p>
          <a:p>
            <a:pPr marL="514350" indent="-514350">
              <a:buAutoNum type="arabicPeriod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749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289451"/>
          </a:xfrm>
        </p:spPr>
        <p:txBody>
          <a:bodyPr>
            <a:normAutofit/>
          </a:bodyPr>
          <a:lstStyle/>
          <a:p>
            <a:r>
              <a:rPr lang="tr-TR" dirty="0"/>
              <a:t>Duygularımız, başkalarının söylediklerini ve yaptıklarını nasıl algılayacağımıza yönelik </a:t>
            </a:r>
            <a:r>
              <a:rPr lang="tr-TR" i="1" dirty="0">
                <a:solidFill>
                  <a:srgbClr val="C00000"/>
                </a:solidFill>
              </a:rPr>
              <a:t>seçimlerimizden ve o andaki belirli ihtiyaçlarımız ve </a:t>
            </a:r>
            <a:r>
              <a:rPr lang="tr-TR" i="1" dirty="0" smtClean="0">
                <a:solidFill>
                  <a:srgbClr val="C00000"/>
                </a:solidFill>
              </a:rPr>
              <a:t>beklentilerimizden </a:t>
            </a:r>
            <a:r>
              <a:rPr lang="tr-TR" dirty="0"/>
              <a:t>doğar. </a:t>
            </a:r>
            <a:endParaRPr lang="tr-TR" dirty="0" smtClean="0"/>
          </a:p>
          <a:p>
            <a:r>
              <a:rPr lang="tr-TR" b="1" dirty="0" smtClean="0"/>
              <a:t>Üçüncü bileşenle</a:t>
            </a:r>
            <a:r>
              <a:rPr lang="tr-TR" b="1" dirty="0"/>
              <a:t>, duygularımıza yol açan </a:t>
            </a:r>
            <a:r>
              <a:rPr lang="tr-TR" b="1" dirty="0" smtClean="0"/>
              <a:t>eylemlerimizin </a:t>
            </a:r>
            <a:r>
              <a:rPr lang="tr-TR" b="1" dirty="0"/>
              <a:t>sorumluluğunu üstlenmeye </a:t>
            </a:r>
            <a:r>
              <a:rPr lang="tr-TR" b="1" dirty="0" smtClean="0"/>
              <a:t>yönlendiriliriz</a:t>
            </a:r>
            <a:r>
              <a:rPr lang="tr-TR" b="1" dirty="0"/>
              <a:t>. </a:t>
            </a:r>
            <a:endParaRPr lang="tr-TR" b="1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8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Duyguların </a:t>
            </a:r>
            <a:r>
              <a:rPr lang="tr-TR" sz="3600" dirty="0">
                <a:solidFill>
                  <a:srgbClr val="C00000"/>
                </a:solidFill>
              </a:rPr>
              <a:t>Kökenindeki İhtiyaçlar 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Başkaları </a:t>
            </a:r>
            <a:r>
              <a:rPr lang="tr-TR" dirty="0"/>
              <a:t>hakkındaki yargı, eleştiri, teşhis ve yorumlarımızın tümü, </a:t>
            </a:r>
            <a:r>
              <a:rPr lang="tr-TR" dirty="0" smtClean="0"/>
              <a:t>karşılanmamış ihtiyaçlarımızın </a:t>
            </a:r>
            <a:r>
              <a:rPr lang="tr-TR" dirty="0"/>
              <a:t>hayata </a:t>
            </a:r>
            <a:r>
              <a:rPr lang="tr-TR" dirty="0" smtClean="0"/>
              <a:t>yabancılaşmış </a:t>
            </a:r>
            <a:r>
              <a:rPr lang="tr-TR" dirty="0"/>
              <a:t>ifadeleridir. </a:t>
            </a:r>
            <a:endParaRPr lang="tr-TR" dirty="0" smtClean="0"/>
          </a:p>
          <a:p>
            <a:r>
              <a:rPr lang="tr-TR" dirty="0" smtClean="0"/>
              <a:t>"</a:t>
            </a:r>
            <a:r>
              <a:rPr lang="tr-TR" dirty="0"/>
              <a:t>Beni hiç anlamıyorsun,'.' diyen birisi , </a:t>
            </a:r>
            <a:r>
              <a:rPr lang="tr-TR" dirty="0" smtClean="0"/>
              <a:t>aslında </a:t>
            </a:r>
            <a:r>
              <a:rPr lang="tr-TR" dirty="0"/>
              <a:t>bize, anlayış ihtiyacının </a:t>
            </a:r>
            <a:r>
              <a:rPr lang="tr-TR" dirty="0" smtClean="0"/>
              <a:t>karşılanmadığını söylemektedir</a:t>
            </a:r>
            <a:r>
              <a:rPr lang="tr-TR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721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Sonuçta;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616624"/>
          </a:xfrm>
        </p:spPr>
        <p:txBody>
          <a:bodyPr>
            <a:normAutofit/>
          </a:bodyPr>
          <a:lstStyle/>
          <a:p>
            <a:r>
              <a:rPr lang="tr-TR" dirty="0" smtClean="0"/>
              <a:t>Pasif şiddet </a:t>
            </a:r>
            <a:r>
              <a:rPr lang="tr-TR" dirty="0"/>
              <a:t>kurbanda eninde sonunda öfke </a:t>
            </a:r>
            <a:r>
              <a:rPr lang="tr-TR" dirty="0" smtClean="0"/>
              <a:t>yaratır </a:t>
            </a:r>
            <a:r>
              <a:rPr lang="tr-TR" dirty="0"/>
              <a:t>ve bu </a:t>
            </a:r>
            <a:r>
              <a:rPr lang="tr-TR" dirty="0" smtClean="0"/>
              <a:t>kurbanın </a:t>
            </a:r>
            <a:r>
              <a:rPr lang="tr-TR" dirty="0"/>
              <a:t>bireysel olarak ya da bir </a:t>
            </a:r>
            <a:r>
              <a:rPr lang="tr-TR" dirty="0" smtClean="0"/>
              <a:t>grupla </a:t>
            </a:r>
            <a:r>
              <a:rPr lang="tr-TR" dirty="0"/>
              <a:t>birlikte şiddete şiddetle karşılık </a:t>
            </a:r>
            <a:r>
              <a:rPr lang="tr-TR" dirty="0" smtClean="0"/>
              <a:t>vermesiyle sonuçlanır. </a:t>
            </a:r>
          </a:p>
          <a:p>
            <a:r>
              <a:rPr lang="tr-TR" dirty="0"/>
              <a:t>F</a:t>
            </a:r>
            <a:r>
              <a:rPr lang="tr-TR" b="1" dirty="0" smtClean="0"/>
              <a:t>iziksel </a:t>
            </a:r>
            <a:r>
              <a:rPr lang="tr-TR" b="1" dirty="0"/>
              <a:t>şiddetin ateşini körükleyen şey </a:t>
            </a:r>
            <a:r>
              <a:rPr lang="tr-TR" b="1" dirty="0" smtClean="0"/>
              <a:t>pasif şiddettir </a:t>
            </a:r>
            <a:r>
              <a:rPr lang="tr-TR" b="1" dirty="0"/>
              <a:t>. </a:t>
            </a:r>
            <a:endParaRPr lang="tr-TR" b="1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Cehennem </a:t>
            </a:r>
            <a:r>
              <a:rPr lang="tr-TR" dirty="0">
                <a:solidFill>
                  <a:srgbClr val="FF0000"/>
                </a:solidFill>
              </a:rPr>
              <a:t>ateşini </a:t>
            </a:r>
            <a:r>
              <a:rPr lang="tr-TR" dirty="0" smtClean="0">
                <a:solidFill>
                  <a:srgbClr val="FF0000"/>
                </a:solidFill>
              </a:rPr>
              <a:t>körükleyen </a:t>
            </a:r>
            <a:r>
              <a:rPr lang="tr-TR" dirty="0">
                <a:solidFill>
                  <a:srgbClr val="FF0000"/>
                </a:solidFill>
              </a:rPr>
              <a:t>yakıtı kesmeden yangını nasıl </a:t>
            </a:r>
            <a:r>
              <a:rPr lang="tr-TR" dirty="0" smtClean="0">
                <a:solidFill>
                  <a:srgbClr val="FF0000"/>
                </a:solidFill>
              </a:rPr>
              <a:t>söndürürdük.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Bir kadın kocasına, "Bu hafta her gece geç saatlere kadar çalıştın, işini benden çok seviyorsun," dediğinde, aslında yakınlık ihtiyacının karşılanmadığını dile getirmektedir. </a:t>
            </a:r>
          </a:p>
          <a:p>
            <a:r>
              <a:rPr lang="tr-TR" dirty="0"/>
              <a:t>İhtiyaçlarımızı değerlendirme, yorum ve benzetmeler kullanarak dolaylı yollardan ifade ettiğimizde, </a:t>
            </a:r>
            <a:r>
              <a:rPr lang="tr-TR" i="1" dirty="0"/>
              <a:t>karşımızdaki kişilerin ifadelerimizi eleştiri olarak duyma ihtimali yüksektir.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Duygunuzla </a:t>
            </a:r>
            <a:r>
              <a:rPr lang="tr-TR" dirty="0"/>
              <a:t>ihtiyacınızı birbirine bağlayın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/>
              <a:t>" ... hissediyorum, çünkü ben . . . " </a:t>
            </a:r>
            <a:endParaRPr lang="tr-TR" dirty="0" smtClean="0"/>
          </a:p>
          <a:p>
            <a:pPr marL="400050" lvl="1" indent="0">
              <a:buNone/>
            </a:pPr>
            <a:r>
              <a:rPr lang="tr-TR" i="1" dirty="0"/>
              <a:t>Broşürlerimizde yazım hataları olunca gerçekten </a:t>
            </a:r>
            <a:r>
              <a:rPr lang="tr-TR" i="1" dirty="0" err="1"/>
              <a:t>sinirleniyorum</a:t>
            </a:r>
            <a:r>
              <a:rPr lang="tr-TR" i="1" dirty="0"/>
              <a:t>; çünkü (ben) şirketimizin profesyonel bir izlenim vermesini önemsiyorum." </a:t>
            </a:r>
            <a:endParaRPr lang="tr-TR" i="1" dirty="0" smtClean="0"/>
          </a:p>
          <a:p>
            <a:pPr marL="400050" lvl="1" indent="0">
              <a:buNone/>
            </a:pPr>
            <a:r>
              <a:rPr lang="tr-TR" i="1" dirty="0" smtClean="0"/>
              <a:t> </a:t>
            </a:r>
          </a:p>
          <a:p>
            <a:pPr marL="400050" lvl="1" indent="0">
              <a:buNone/>
            </a:pPr>
            <a:r>
              <a:rPr lang="tr-TR" i="1" dirty="0" smtClean="0"/>
              <a:t>"</a:t>
            </a:r>
            <a:r>
              <a:rPr lang="tr-TR" i="1" dirty="0"/>
              <a:t>Yönetici sözünü tutmadığı için çok kızdım; çünkü (ben) bu hafta izin kullanıp kardeşimi ziyarete gitmeyi </a:t>
            </a:r>
            <a:r>
              <a:rPr lang="tr-TR" i="1" dirty="0" smtClean="0"/>
              <a:t>planlamıştım</a:t>
            </a:r>
            <a:r>
              <a:rPr lang="tr-TR" i="1" dirty="0"/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37901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974577466"/>
              </p:ext>
            </p:extLst>
          </p:nvPr>
        </p:nvGraphicFramePr>
        <p:xfrm>
          <a:off x="457200" y="274638"/>
          <a:ext cx="8229600" cy="16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281339"/>
          </a:xfrm>
        </p:spPr>
        <p:txBody>
          <a:bodyPr>
            <a:normAutofit/>
          </a:bodyPr>
          <a:lstStyle/>
          <a:p>
            <a:r>
              <a:rPr lang="tr-TR" dirty="0"/>
              <a:t>İnsanlar eleştiri benzeri şeyler duyduklarında, enerjilerini kendilerini </a:t>
            </a:r>
            <a:r>
              <a:rPr lang="tr-TR" dirty="0" smtClean="0"/>
              <a:t>savunmaya </a:t>
            </a:r>
            <a:r>
              <a:rPr lang="tr-TR" dirty="0"/>
              <a:t>veya karşı tarafa saldırmaya </a:t>
            </a:r>
            <a:r>
              <a:rPr lang="tr-TR" dirty="0" smtClean="0"/>
              <a:t>harcama </a:t>
            </a:r>
            <a:r>
              <a:rPr lang="tr-TR" dirty="0"/>
              <a:t>eğilimi gösterirler. </a:t>
            </a:r>
            <a:endParaRPr lang="tr-TR" dirty="0" smtClean="0"/>
          </a:p>
          <a:p>
            <a:r>
              <a:rPr lang="tr-TR" dirty="0" smtClean="0"/>
              <a:t>Oysa </a:t>
            </a:r>
            <a:r>
              <a:rPr lang="tr-TR" dirty="0"/>
              <a:t>duygularımızı kendi ihtiyaçlarımızla ne kadar doğrudan ilişkilendirebilirsek diğerlerinin bize şefkatle karşılık vermesi de o kadar kolaylaşır. </a:t>
            </a:r>
          </a:p>
        </p:txBody>
      </p:sp>
    </p:spTree>
    <p:extLst>
      <p:ext uri="{BB962C8B-B14F-4D97-AF65-F5344CB8AC3E}">
        <p14:creationId xmlns:p14="http://schemas.microsoft.com/office/powerpoint/2010/main" val="21117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4536504"/>
          </a:xfrm>
        </p:spPr>
        <p:txBody>
          <a:bodyPr>
            <a:normAutofit/>
          </a:bodyPr>
          <a:lstStyle/>
          <a:p>
            <a:r>
              <a:rPr lang="tr-TR" b="1" dirty="0" smtClean="0"/>
              <a:t>Bu </a:t>
            </a:r>
            <a:r>
              <a:rPr lang="tr-TR" b="1" dirty="0"/>
              <a:t>sürecin dördüncü </a:t>
            </a:r>
            <a:r>
              <a:rPr lang="tr-TR" b="1" dirty="0" smtClean="0"/>
              <a:t>bileşeni</a:t>
            </a:r>
            <a:r>
              <a:rPr lang="tr-TR" b="1" dirty="0"/>
              <a:t>, hayatımızı zenginleştirmek için </a:t>
            </a:r>
            <a:r>
              <a:rPr lang="tr-TR" b="1" dirty="0" smtClean="0"/>
              <a:t>başkalarından </a:t>
            </a:r>
            <a:r>
              <a:rPr lang="tr-TR" b="1" dirty="0"/>
              <a:t>ne rica etmek istediğimizle ilgilidir. </a:t>
            </a:r>
            <a:endParaRPr lang="tr-TR" b="1" dirty="0" smtClean="0"/>
          </a:p>
          <a:p>
            <a:r>
              <a:rPr lang="tr-TR" dirty="0" smtClean="0"/>
              <a:t>İhtiyaçlarımızı </a:t>
            </a:r>
            <a:r>
              <a:rPr lang="tr-TR" dirty="0"/>
              <a:t>karşılayabilecek somut eylemlerde bulunulmasını isteriz</a:t>
            </a:r>
            <a:r>
              <a:rPr lang="tr-TR" dirty="0" smtClean="0"/>
              <a:t>.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807016341"/>
              </p:ext>
            </p:extLst>
          </p:nvPr>
        </p:nvGraphicFramePr>
        <p:xfrm>
          <a:off x="467544" y="3717032"/>
          <a:ext cx="8208912" cy="200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9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362840"/>
              </p:ext>
            </p:extLst>
          </p:nvPr>
        </p:nvGraphicFramePr>
        <p:xfrm>
          <a:off x="467544" y="1412776"/>
          <a:ext cx="8219256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kdörtgen 1"/>
          <p:cNvSpPr/>
          <p:nvPr/>
        </p:nvSpPr>
        <p:spPr>
          <a:xfrm>
            <a:off x="1187624" y="658802"/>
            <a:ext cx="7099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tr-TR" sz="3200" b="1" dirty="0">
                <a:solidFill>
                  <a:srgbClr val="C00000"/>
                </a:solidFill>
              </a:rPr>
              <a:t>Olumlu Eylem Dili Kullanmak</a:t>
            </a:r>
          </a:p>
        </p:txBody>
      </p:sp>
    </p:spTree>
    <p:extLst>
      <p:ext uri="{BB962C8B-B14F-4D97-AF65-F5344CB8AC3E}">
        <p14:creationId xmlns:p14="http://schemas.microsoft.com/office/powerpoint/2010/main" val="10619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>
            <a:normAutofit/>
          </a:bodyPr>
          <a:lstStyle/>
          <a:p>
            <a:r>
              <a:rPr lang="tr-TR" dirty="0" smtClean="0"/>
              <a:t>Kendimizi </a:t>
            </a:r>
            <a:r>
              <a:rPr lang="tr-TR" dirty="0"/>
              <a:t>ifade etmek için </a:t>
            </a:r>
            <a:r>
              <a:rPr lang="tr-TR" dirty="0" smtClean="0"/>
              <a:t>kullandığımız </a:t>
            </a:r>
            <a:r>
              <a:rPr lang="tr-TR" dirty="0"/>
              <a:t>bu dört </a:t>
            </a:r>
            <a:r>
              <a:rPr lang="tr-TR" dirty="0" smtClean="0"/>
              <a:t>bileşeni</a:t>
            </a:r>
            <a:r>
              <a:rPr lang="tr-TR" dirty="0"/>
              <a:t>, </a:t>
            </a:r>
            <a:r>
              <a:rPr lang="tr-TR" dirty="0" smtClean="0"/>
              <a:t>şimdi de başkalarının </a:t>
            </a:r>
            <a:r>
              <a:rPr lang="tr-TR" dirty="0"/>
              <a:t>ne gözlemlediğini, ne hissettiğini, </a:t>
            </a:r>
            <a:r>
              <a:rPr lang="tr-TR" dirty="0" smtClean="0"/>
              <a:t>neye </a:t>
            </a:r>
            <a:r>
              <a:rPr lang="tr-TR" dirty="0"/>
              <a:t>ihtiyacı olduğunu ve ne istediğini </a:t>
            </a:r>
            <a:r>
              <a:rPr lang="tr-TR" dirty="0" smtClean="0"/>
              <a:t>duymak </a:t>
            </a:r>
            <a:r>
              <a:rPr lang="tr-TR" dirty="0"/>
              <a:t>için </a:t>
            </a:r>
            <a:r>
              <a:rPr lang="tr-TR" dirty="0" smtClean="0"/>
              <a:t>kullanmak;</a:t>
            </a:r>
          </a:p>
          <a:p>
            <a:r>
              <a:rPr lang="tr-TR" dirty="0" smtClean="0"/>
              <a:t>İletişim </a:t>
            </a:r>
            <a:r>
              <a:rPr lang="tr-TR" dirty="0"/>
              <a:t>sürecinin bu </a:t>
            </a:r>
            <a:r>
              <a:rPr lang="tr-TR" dirty="0" smtClean="0"/>
              <a:t>yönü </a:t>
            </a:r>
            <a:r>
              <a:rPr lang="tr-TR" dirty="0" smtClean="0">
                <a:solidFill>
                  <a:srgbClr val="C00000"/>
                </a:solidFill>
              </a:rPr>
              <a:t>Empatiyle Anlamak</a:t>
            </a:r>
            <a:r>
              <a:rPr lang="tr-TR" dirty="0" smtClean="0"/>
              <a:t> </a:t>
            </a:r>
            <a:r>
              <a:rPr lang="tr-TR" dirty="0"/>
              <a:t>olarak </a:t>
            </a:r>
            <a:r>
              <a:rPr lang="tr-TR" dirty="0" smtClean="0"/>
              <a:t>adlandırılır.</a:t>
            </a:r>
          </a:p>
          <a:p>
            <a:r>
              <a:rPr lang="tr-TR" dirty="0"/>
              <a:t>Şiddetsiz i</a:t>
            </a:r>
            <a:r>
              <a:rPr lang="tr-TR" dirty="0" smtClean="0"/>
              <a:t>letişimin </a:t>
            </a:r>
            <a:r>
              <a:rPr lang="tr-TR" dirty="0"/>
              <a:t>iki yönü:</a:t>
            </a:r>
          </a:p>
          <a:p>
            <a:pPr marL="0" indent="0">
              <a:buNone/>
            </a:pPr>
            <a:r>
              <a:rPr lang="tr-TR" dirty="0"/>
              <a:t> - Dürüstlükle ifade etmek</a:t>
            </a:r>
          </a:p>
          <a:p>
            <a:pPr marL="0" indent="0">
              <a:buNone/>
            </a:pPr>
            <a:r>
              <a:rPr lang="tr-TR" dirty="0"/>
              <a:t>- Empatiyle anlamak</a:t>
            </a:r>
          </a:p>
        </p:txBody>
      </p:sp>
    </p:spTree>
    <p:extLst>
      <p:ext uri="{BB962C8B-B14F-4D97-AF65-F5344CB8AC3E}">
        <p14:creationId xmlns:p14="http://schemas.microsoft.com/office/powerpoint/2010/main" val="39640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r>
              <a:rPr lang="tr-TR" b="1" dirty="0"/>
              <a:t>Empati, </a:t>
            </a:r>
            <a:r>
              <a:rPr lang="tr-TR" dirty="0"/>
              <a:t>başkalarının yaşadıkları ne ise, onu saygıyla anlama </a:t>
            </a:r>
            <a:r>
              <a:rPr lang="tr-TR" dirty="0" smtClean="0"/>
              <a:t>halidir.</a:t>
            </a:r>
          </a:p>
          <a:p>
            <a:r>
              <a:rPr lang="tr-TR" dirty="0" smtClean="0"/>
              <a:t>Başkalarıyla </a:t>
            </a:r>
            <a:r>
              <a:rPr lang="tr-TR" dirty="0"/>
              <a:t>empati kurmak, ancak onlarla ilgili bütün yerleşik yorum ve önyargılarımızdan arınmayı başardığımızda mümkün </a:t>
            </a:r>
            <a:r>
              <a:rPr lang="tr-TR" dirty="0" smtClean="0"/>
              <a:t>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7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654AB0D-582C-36D2-4C07-E53AC19F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EMPATİ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00C44569-560B-AF49-F164-96E182CE9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solidFill>
                  <a:srgbClr val="C00000"/>
                </a:solidFill>
              </a:rPr>
              <a:t>NE DEĞİLDİR?</a:t>
            </a:r>
          </a:p>
          <a:p>
            <a:r>
              <a:rPr lang="tr-TR" dirty="0"/>
              <a:t>Psikolojik analiz değildir.</a:t>
            </a:r>
          </a:p>
          <a:p>
            <a:r>
              <a:rPr lang="tr-TR" dirty="0"/>
              <a:t>Aynı fikirde olmak değildir.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xmlns="" id="{17AD91FE-05ED-9F72-01A8-EF599DB7A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solidFill>
                  <a:srgbClr val="C00000"/>
                </a:solidFill>
              </a:rPr>
              <a:t>NEDİR?</a:t>
            </a:r>
          </a:p>
          <a:p>
            <a:r>
              <a:rPr lang="tr-TR" dirty="0"/>
              <a:t>Empati kurulan kişinin duygularını </a:t>
            </a:r>
            <a:r>
              <a:rPr lang="tr-TR" dirty="0" smtClean="0"/>
              <a:t>anlamak </a:t>
            </a:r>
            <a:r>
              <a:rPr lang="tr-TR" dirty="0"/>
              <a:t>için o kişiyle kurulan derin bir bağı temsil etmektedir.</a:t>
            </a:r>
          </a:p>
        </p:txBody>
      </p:sp>
    </p:spTree>
    <p:extLst>
      <p:ext uri="{BB962C8B-B14F-4D97-AF65-F5344CB8AC3E}">
        <p14:creationId xmlns:p14="http://schemas.microsoft.com/office/powerpoint/2010/main" val="23365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Empati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92500"/>
          </a:bodyPr>
          <a:lstStyle/>
          <a:p>
            <a:r>
              <a:rPr lang="tr-TR" b="1" dirty="0"/>
              <a:t>İ</a:t>
            </a:r>
            <a:r>
              <a:rPr lang="tr-TR" b="1" dirty="0" smtClean="0"/>
              <a:t>lk </a:t>
            </a:r>
            <a:r>
              <a:rPr lang="tr-TR" b="1" dirty="0"/>
              <a:t>mesaj çoğunlukla buzdağının görünen ucu gibidir; </a:t>
            </a:r>
            <a:r>
              <a:rPr lang="tr-TR" dirty="0"/>
              <a:t>arkasından henüz ifade </a:t>
            </a:r>
            <a:r>
              <a:rPr lang="tr-TR" dirty="0" smtClean="0"/>
              <a:t>edilmemiş </a:t>
            </a:r>
            <a:r>
              <a:rPr lang="tr-TR" dirty="0"/>
              <a:t>ama mesajla bağlantılı ve çoğu kez ondan daha da güçlü duygular gelebilir. </a:t>
            </a:r>
            <a:endParaRPr lang="tr-TR" dirty="0" smtClean="0"/>
          </a:p>
          <a:p>
            <a:r>
              <a:rPr lang="tr-TR" dirty="0" smtClean="0"/>
              <a:t>Dikkatimizi </a:t>
            </a:r>
            <a:r>
              <a:rPr lang="tr-TR" dirty="0"/>
              <a:t>karşımızdakinin iç dünyasında olup bitene verdiğimizde, ona iç dünyasını bütünüyle araştırma ve ifade etme olanağı sunarız. </a:t>
            </a:r>
            <a:endParaRPr lang="tr-TR" dirty="0" smtClean="0"/>
          </a:p>
          <a:p>
            <a:r>
              <a:rPr lang="tr-TR" dirty="0" smtClean="0"/>
              <a:t>Dikkatimizi </a:t>
            </a:r>
            <a:r>
              <a:rPr lang="tr-TR" dirty="0"/>
              <a:t>fazla hızlı bir </a:t>
            </a:r>
            <a:r>
              <a:rPr lang="tr-TR" dirty="0" smtClean="0"/>
              <a:t>şekilde </a:t>
            </a:r>
            <a:r>
              <a:rPr lang="tr-TR" dirty="0"/>
              <a:t>onun ricasına ya da kendimizi ifade etme arzumuza kaydırırsak bu akışa set çekmiş oluruz. </a:t>
            </a:r>
          </a:p>
        </p:txBody>
      </p:sp>
    </p:spTree>
    <p:extLst>
      <p:ext uri="{BB962C8B-B14F-4D97-AF65-F5344CB8AC3E}">
        <p14:creationId xmlns:p14="http://schemas.microsoft.com/office/powerpoint/2010/main" val="1011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tr-TR" dirty="0" err="1" smtClean="0"/>
              <a:t>Empatik</a:t>
            </a:r>
            <a:r>
              <a:rPr lang="tr-TR" dirty="0" smtClean="0"/>
              <a:t> </a:t>
            </a:r>
            <a:r>
              <a:rPr lang="tr-TR" dirty="0"/>
              <a:t>bağlantıyı sürdürdüğümüzde, konuşan kendi özünün daha da derinlerine dokunma olanağı bulur</a:t>
            </a:r>
            <a:r>
              <a:rPr lang="tr-TR" dirty="0" smtClean="0"/>
              <a:t>.</a:t>
            </a:r>
          </a:p>
          <a:p>
            <a:r>
              <a:rPr lang="tr-TR" dirty="0"/>
              <a:t>Empati "dünyamızı/ dünyayı yeni bir bakış açısıyla yeniden </a:t>
            </a:r>
            <a:r>
              <a:rPr lang="tr-TR" dirty="0" smtClean="0"/>
              <a:t>algılayabilmemizi</a:t>
            </a:r>
            <a:r>
              <a:rPr lang="tr-TR" dirty="0"/>
              <a:t>" ve yola devam etmemizi </a:t>
            </a:r>
            <a:r>
              <a:rPr lang="tr-TR" dirty="0" smtClean="0"/>
              <a:t>sağlar.</a:t>
            </a:r>
            <a:endParaRPr lang="tr-TR" dirty="0"/>
          </a:p>
        </p:txBody>
      </p:sp>
      <p:pic>
        <p:nvPicPr>
          <p:cNvPr id="4" name="Resim 3" descr="metin, sabit, değişmeyen, muayyen, zarf içeren bir resim&#10;&#10;Açıklama otomatik olarak oluşturuldu">
            <a:extLst>
              <a:ext uri="{FF2B5EF4-FFF2-40B4-BE49-F238E27FC236}">
                <a16:creationId xmlns="" xmlns:a16="http://schemas.microsoft.com/office/drawing/2014/main" id="{A9F25487-A4E9-0B50-0D37-F9048ECAE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" t="41240" r="48759" b="23101"/>
          <a:stretch/>
        </p:blipFill>
        <p:spPr>
          <a:xfrm>
            <a:off x="2915816" y="4437112"/>
            <a:ext cx="2676126" cy="1483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736217"/>
              </p:ext>
            </p:extLst>
          </p:nvPr>
        </p:nvGraphicFramePr>
        <p:xfrm>
          <a:off x="539552" y="404664"/>
          <a:ext cx="81472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2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569371"/>
          </a:xfrm>
        </p:spPr>
        <p:txBody>
          <a:bodyPr>
            <a:normAutofit/>
          </a:bodyPr>
          <a:lstStyle/>
          <a:p>
            <a:r>
              <a:rPr lang="tr-TR" dirty="0"/>
              <a:t>Genelde, empati yapmak yerine </a:t>
            </a:r>
            <a:r>
              <a:rPr lang="tr-TR" b="1" i="1" dirty="0"/>
              <a:t>tavsiye veya teselli vermeye ve kendi durumumuzu veya duygularımızı anlatmaya eğilim gösteririz</a:t>
            </a:r>
            <a:r>
              <a:rPr lang="tr-TR" b="1" i="1" dirty="0" smtClean="0"/>
              <a:t>.</a:t>
            </a:r>
          </a:p>
          <a:p>
            <a:endParaRPr lang="tr-TR" b="1" i="1" dirty="0"/>
          </a:p>
          <a:p>
            <a:pPr marL="0" indent="0" algn="ctr">
              <a:buNone/>
            </a:pPr>
            <a:r>
              <a:rPr lang="tr-TR" b="1" i="1" dirty="0" smtClean="0"/>
              <a:t>Egzersiz 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37780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302611"/>
              </p:ext>
            </p:extLst>
          </p:nvPr>
        </p:nvGraphicFramePr>
        <p:xfrm>
          <a:off x="107950" y="415925"/>
          <a:ext cx="8928100" cy="64341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72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46958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r>
                        <a:rPr lang="tr-TR" sz="2800" dirty="0" smtClean="0"/>
                        <a:t>Ya hepimiz yaşıyoruz böyle şeyler.</a:t>
                      </a:r>
                      <a:endParaRPr lang="tr-TR" sz="2800" b="0" dirty="0" smtClean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3600" dirty="0" smtClean="0">
                          <a:solidFill>
                            <a:srgbClr val="FF0000"/>
                          </a:solidFill>
                        </a:rPr>
                        <a:t>                           +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2800" dirty="0" smtClean="0"/>
                        <a:t>Tam olarak nasıl hissettiğini anlamıyor olabilirim ancak benim için değerlisin ve sana yardım etmek istiyorum.</a:t>
                      </a:r>
                      <a:endParaRPr lang="tr-TR" sz="2800" b="0" dirty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7772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Çık şu </a:t>
                      </a:r>
                      <a:r>
                        <a:rPr lang="tr-TR" sz="2800" dirty="0" err="1" smtClean="0"/>
                        <a:t>moddan</a:t>
                      </a:r>
                      <a:r>
                        <a:rPr lang="tr-TR" sz="2800" dirty="0" smtClean="0"/>
                        <a:t> toparla kendini, olaylara olumlu tarafından</a:t>
                      </a:r>
                      <a:r>
                        <a:rPr lang="tr-TR" sz="2800" baseline="0" dirty="0" smtClean="0"/>
                        <a:t> bak bir de…</a:t>
                      </a:r>
                      <a:endParaRPr lang="tr-TR" sz="2800" dirty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Şu an inanmıyor olabilirsin ancak kendini bu şekilde hissetmediğin günler gelecek.</a:t>
                      </a:r>
                      <a:endParaRPr lang="tr-TR" sz="2800" dirty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599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İyileşirsin. Bak senden daha kötü durumda olanlar var.</a:t>
                      </a:r>
                      <a:endParaRPr lang="tr-TR" sz="2800" dirty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tr-TR" sz="2800" kern="1200" dirty="0" smtClean="0">
                          <a:effectLst/>
                        </a:rPr>
                        <a:t>Yalnız değilsin yanındayım ve bunu birlikte atlatacağız.</a:t>
                      </a:r>
                      <a:endParaRPr lang="tr-TR" sz="2800" dirty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7809">
                <a:tc>
                  <a:txBody>
                    <a:bodyPr/>
                    <a:lstStyle/>
                    <a:p>
                      <a:r>
                        <a:rPr lang="tr-TR" sz="2800" kern="1200" dirty="0" smtClean="0">
                          <a:effectLst/>
                        </a:rPr>
                        <a:t>Bak sana tavsiyem. </a:t>
                      </a:r>
                      <a:endParaRPr lang="tr-TR" sz="2800" dirty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tr-TR" sz="2800" kern="1200" dirty="0" smtClean="0">
                          <a:effectLst/>
                        </a:rPr>
                        <a:t>Benimle istediğin zaman istediğin kadar konuşabilirsin seni dinlerim.</a:t>
                      </a:r>
                      <a:endParaRPr lang="tr-TR" sz="2800" dirty="0">
                        <a:latin typeface="Calibri" panose="020F0502020204030204" pitchFamily="34" charset="0"/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35" name="Dikdörtgen 4"/>
          <p:cNvSpPr>
            <a:spLocks noChangeArrowheads="1"/>
          </p:cNvSpPr>
          <p:nvPr/>
        </p:nvSpPr>
        <p:spPr bwMode="auto">
          <a:xfrm>
            <a:off x="2051050" y="-25400"/>
            <a:ext cx="458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tr-TR" sz="2800" b="1">
                <a:solidFill>
                  <a:srgbClr val="990033"/>
                </a:solidFill>
                <a:latin typeface="Calibri" pitchFamily="34" charset="0"/>
              </a:rPr>
              <a:t>NASIL KONUŞMA(MA) LIYIM?</a:t>
            </a:r>
          </a:p>
        </p:txBody>
      </p:sp>
    </p:spTree>
    <p:extLst>
      <p:ext uri="{BB962C8B-B14F-4D97-AF65-F5344CB8AC3E}">
        <p14:creationId xmlns:p14="http://schemas.microsoft.com/office/powerpoint/2010/main" val="42300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Duygu ve İhtiyaçlara Kulak Vermek</a:t>
            </a:r>
            <a:br>
              <a:rPr lang="tr-TR" sz="3200" b="1" dirty="0">
                <a:solidFill>
                  <a:srgbClr val="C00000"/>
                </a:solidFill>
              </a:rPr>
            </a:b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tr-TR" dirty="0" smtClean="0"/>
              <a:t>Şiddetsiz </a:t>
            </a:r>
            <a:r>
              <a:rPr lang="tr-TR" dirty="0"/>
              <a:t>i</a:t>
            </a:r>
            <a:r>
              <a:rPr lang="tr-TR" dirty="0" smtClean="0"/>
              <a:t>letişimde</a:t>
            </a:r>
            <a:r>
              <a:rPr lang="tr-TR" dirty="0"/>
              <a:t>, insanlar </a:t>
            </a:r>
            <a:r>
              <a:rPr lang="tr-TR" dirty="0" smtClean="0"/>
              <a:t>kendilerini </a:t>
            </a:r>
            <a:r>
              <a:rPr lang="tr-TR" dirty="0"/>
              <a:t>ifade etmek için hangi sözcükleri </a:t>
            </a:r>
            <a:r>
              <a:rPr lang="tr-TR" dirty="0" smtClean="0"/>
              <a:t>kullanırlarsa </a:t>
            </a:r>
            <a:r>
              <a:rPr lang="tr-TR" dirty="0"/>
              <a:t>kullansınlar, </a:t>
            </a:r>
            <a:r>
              <a:rPr lang="tr-TR" dirty="0" smtClean="0"/>
              <a:t>onların duygularına</a:t>
            </a:r>
            <a:r>
              <a:rPr lang="tr-TR" dirty="0"/>
              <a:t>, ihtiyaçlarına ve </a:t>
            </a:r>
            <a:r>
              <a:rPr lang="tr-TR" dirty="0" smtClean="0"/>
              <a:t>ricalarına odaklanılır.</a:t>
            </a:r>
          </a:p>
          <a:p>
            <a:r>
              <a:rPr lang="tr-TR" dirty="0"/>
              <a:t>İnsanların ne </a:t>
            </a:r>
            <a:r>
              <a:rPr lang="tr-TR" dirty="0" smtClean="0"/>
              <a:t>düşündüklerine </a:t>
            </a:r>
            <a:r>
              <a:rPr lang="tr-TR" dirty="0"/>
              <a:t>değil, neye ihtiyaçları </a:t>
            </a:r>
            <a:r>
              <a:rPr lang="tr-TR" dirty="0" smtClean="0"/>
              <a:t>olabileceğine kulak verilir.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2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354146"/>
              </p:ext>
            </p:extLst>
          </p:nvPr>
        </p:nvGraphicFramePr>
        <p:xfrm>
          <a:off x="539552" y="908720"/>
          <a:ext cx="8147248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7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Soruların arasındaki </a:t>
            </a:r>
            <a:r>
              <a:rPr lang="tr-TR" sz="3200" dirty="0">
                <a:solidFill>
                  <a:srgbClr val="C00000"/>
                </a:solidFill>
              </a:rPr>
              <a:t>fark:</a:t>
            </a:r>
            <a:br>
              <a:rPr lang="tr-TR" sz="3200" dirty="0">
                <a:solidFill>
                  <a:srgbClr val="C00000"/>
                </a:solidFill>
              </a:rPr>
            </a:b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464496" cy="5976664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I.SEÇENEK</a:t>
            </a:r>
          </a:p>
          <a:p>
            <a:pPr marL="0" indent="0">
              <a:buNone/>
            </a:pPr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i="1" dirty="0"/>
              <a:t>Karşımızdakinin gözlemledikleri </a:t>
            </a:r>
            <a:r>
              <a:rPr lang="tr-TR" dirty="0"/>
              <a:t>: "Geçen hafta dışarıda geçirdiğim akşam sayısına mı tepki gösteriyorsun?"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</a:t>
            </a:r>
            <a:r>
              <a:rPr lang="tr-TR" dirty="0"/>
              <a:t>. </a:t>
            </a:r>
            <a:r>
              <a:rPr lang="tr-TR" i="1" dirty="0"/>
              <a:t>Karşımızdakinin hissettikleri ve bu duyguları doğuran ihtiyaçlar: </a:t>
            </a:r>
            <a:r>
              <a:rPr lang="tr-TR" dirty="0"/>
              <a:t>"Kırıldın mı, gösterdiğin çabalar için bundan daha fazla takdire mi ihtiyacın var? "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3. </a:t>
            </a:r>
            <a:r>
              <a:rPr lang="tr-TR" i="1" dirty="0"/>
              <a:t>Karşımızdakinin rica ettiği/istediği şey: </a:t>
            </a:r>
            <a:r>
              <a:rPr lang="tr-TR" dirty="0"/>
              <a:t>"Yaptığım şeyi neden anlattığımı mı söylememi istiyorsun?"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320480" cy="5976664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II.SEÇENEK</a:t>
            </a: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 smtClean="0"/>
              <a:t>"Ne yapmışım ben, sen neden söz ediyorsun? </a:t>
            </a:r>
            <a:r>
              <a:rPr lang="tr-TR" dirty="0"/>
              <a:t>"</a:t>
            </a:r>
          </a:p>
          <a:p>
            <a:pPr marL="514350" indent="-514350">
              <a:buAutoNum type="arabicPeriod"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2. "Kendini nasıl hissediyorsun?" "Neden öyle hissediyorsun?"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3. "Benden bununla ilgili ne yapmamı istiyorsun?"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51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Şiddetsiz İletişim Pratiğinin </a:t>
            </a:r>
            <a:r>
              <a:rPr lang="tr-TR" sz="2800" b="1" dirty="0" smtClean="0">
                <a:solidFill>
                  <a:srgbClr val="C00000"/>
                </a:solidFill>
              </a:rPr>
              <a:t>Temelinde </a:t>
            </a:r>
            <a:r>
              <a:rPr lang="tr-TR" sz="2800" b="1" dirty="0">
                <a:solidFill>
                  <a:srgbClr val="C00000"/>
                </a:solidFill>
              </a:rPr>
              <a:t>Yatan Varsayımlar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20480" cy="59046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/>
              <a:t>1. Tüm </a:t>
            </a:r>
            <a:r>
              <a:rPr lang="tr-TR" sz="2800" dirty="0"/>
              <a:t>davranışlar ihtiyaç karşılama </a:t>
            </a:r>
            <a:r>
              <a:rPr lang="tr-TR" sz="2800" dirty="0" smtClean="0"/>
              <a:t>girişimleridir.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b="1" dirty="0" smtClean="0"/>
              <a:t>2. Tüm </a:t>
            </a:r>
            <a:r>
              <a:rPr lang="tr-TR" sz="2800" b="1" dirty="0"/>
              <a:t>insanlar aynı ihtiyaçları </a:t>
            </a:r>
            <a:r>
              <a:rPr lang="tr-TR" sz="2800" b="1" dirty="0" smtClean="0"/>
              <a:t>paylaşır.</a:t>
            </a:r>
            <a:endParaRPr lang="tr-TR" sz="2800" b="1" dirty="0"/>
          </a:p>
          <a:p>
            <a:pPr marL="0" indent="0">
              <a:buNone/>
            </a:pPr>
            <a:r>
              <a:rPr lang="tr-TR" sz="2800" dirty="0" smtClean="0"/>
              <a:t>3</a:t>
            </a:r>
            <a:r>
              <a:rPr lang="tr-TR" sz="2800" dirty="0"/>
              <a:t>. Duygular karşılanan ya da karşılanmayan ihtiyaçlara </a:t>
            </a:r>
            <a:r>
              <a:rPr lang="tr-TR" sz="2800" dirty="0" smtClean="0"/>
              <a:t>işret </a:t>
            </a:r>
            <a:r>
              <a:rPr lang="tr-TR" sz="2800" dirty="0" smtClean="0"/>
              <a:t>ederler.</a:t>
            </a:r>
            <a:endParaRPr lang="tr-TR" sz="2800" dirty="0"/>
          </a:p>
          <a:p>
            <a:pPr marL="0" indent="0">
              <a:buNone/>
            </a:pPr>
            <a:r>
              <a:rPr lang="tr-TR" sz="2800" b="1" dirty="0" smtClean="0"/>
              <a:t>4. Huzur </a:t>
            </a:r>
            <a:r>
              <a:rPr lang="tr-TR" sz="2800" b="1" dirty="0"/>
              <a:t>ve barışa giden en doğrudan yol kendimizle bağlantı </a:t>
            </a:r>
            <a:r>
              <a:rPr lang="tr-TR" sz="2800" b="1" dirty="0" smtClean="0"/>
              <a:t>kurmaktır.</a:t>
            </a:r>
            <a:endParaRPr lang="tr-TR" sz="2800" b="1" dirty="0" smtClean="0"/>
          </a:p>
          <a:p>
            <a:pPr marL="0" indent="0">
              <a:buNone/>
            </a:pPr>
            <a:r>
              <a:rPr lang="tr-TR" dirty="0"/>
              <a:t>5. Seçim </a:t>
            </a:r>
            <a:r>
              <a:rPr lang="tr-TR" dirty="0" smtClean="0"/>
              <a:t>içseldir.</a:t>
            </a:r>
            <a:endParaRPr lang="tr-TR" dirty="0"/>
          </a:p>
          <a:p>
            <a:pPr marL="0" indent="0">
              <a:buNone/>
            </a:pPr>
            <a:endParaRPr lang="tr-TR" sz="2800" dirty="0" smtClean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4248472" cy="59046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6.Tüm </a:t>
            </a:r>
            <a:r>
              <a:rPr lang="tr-TR" b="1" dirty="0"/>
              <a:t>insanların şefkat duyma kapasitesi </a:t>
            </a:r>
            <a:r>
              <a:rPr lang="tr-TR" b="1" dirty="0" smtClean="0"/>
              <a:t>vardır.</a:t>
            </a:r>
            <a:endParaRPr lang="tr-TR" b="1" dirty="0"/>
          </a:p>
          <a:p>
            <a:pPr marL="0" indent="0">
              <a:buNone/>
            </a:pPr>
            <a:r>
              <a:rPr lang="tr-TR" dirty="0" smtClean="0"/>
              <a:t>7. </a:t>
            </a:r>
            <a:r>
              <a:rPr lang="tr-TR" dirty="0"/>
              <a:t>İnsanlar vermekten keyif </a:t>
            </a:r>
            <a:r>
              <a:rPr lang="tr-TR" dirty="0" smtClean="0"/>
              <a:t>alırlar.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8.İnsanlar </a:t>
            </a:r>
            <a:r>
              <a:rPr lang="tr-TR" b="1" dirty="0"/>
              <a:t>ihtiyaçlarını birbirine bağlı ilişkiler aracılığı ile </a:t>
            </a:r>
            <a:r>
              <a:rPr lang="tr-TR" b="1" dirty="0" smtClean="0"/>
              <a:t>karşılar.</a:t>
            </a:r>
            <a:endParaRPr lang="tr-TR" b="1" dirty="0"/>
          </a:p>
          <a:p>
            <a:pPr marL="0" indent="0">
              <a:buNone/>
            </a:pPr>
            <a:r>
              <a:rPr lang="tr-TR" dirty="0" smtClean="0"/>
              <a:t>9. </a:t>
            </a:r>
            <a:r>
              <a:rPr lang="tr-TR" dirty="0"/>
              <a:t>Dünyamız ihtiyaçlarımızı karşılamak için bereketli kaynaklar sunar</a:t>
            </a:r>
          </a:p>
          <a:p>
            <a:pPr marL="0" indent="0">
              <a:buNone/>
            </a:pPr>
            <a:r>
              <a:rPr lang="tr-TR" b="1" dirty="0" smtClean="0"/>
              <a:t>10. </a:t>
            </a:r>
            <a:r>
              <a:rPr lang="tr-TR" b="1" dirty="0"/>
              <a:t>İnsanlar </a:t>
            </a:r>
            <a:r>
              <a:rPr lang="tr-TR" b="1" dirty="0" smtClean="0"/>
              <a:t>değişir.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854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Sonuçta</a:t>
            </a:r>
            <a:endParaRPr lang="tr-T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484974"/>
              </p:ext>
            </p:extLst>
          </p:nvPr>
        </p:nvGraphicFramePr>
        <p:xfrm>
          <a:off x="457200" y="1600201"/>
          <a:ext cx="822960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2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339752" y="332656"/>
            <a:ext cx="453650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0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" pitchFamily="18" charset="0"/>
              </a:rPr>
              <a:t>Teşekkür Ederim</a:t>
            </a:r>
          </a:p>
          <a:p>
            <a:pPr algn="ctr"/>
            <a:r>
              <a:rPr lang="tr-TR" sz="4000" b="1" i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" pitchFamily="18" charset="0"/>
                <a:hlinkClick r:id="rId2" action="ppaction://hlinkfile"/>
              </a:rPr>
              <a:t>*</a:t>
            </a:r>
            <a:endParaRPr lang="tr-TR" sz="4000" b="1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" pitchFamily="18" charset="0"/>
            </a:endParaRPr>
          </a:p>
        </p:txBody>
      </p:sp>
      <p:pic>
        <p:nvPicPr>
          <p:cNvPr id="7" name="Picture 2" descr="C:\Users\Toshıba\Downloads\WhatsApp Image 2024-03-28 at 10.17.14 AM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47663" y="1556792"/>
            <a:ext cx="6113517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37086"/>
              </p:ext>
            </p:extLst>
          </p:nvPr>
        </p:nvGraphicFramePr>
        <p:xfrm>
          <a:off x="539552" y="836712"/>
          <a:ext cx="8147248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Şiddetsiz </a:t>
            </a:r>
            <a:r>
              <a:rPr lang="tr-TR" b="1" dirty="0" smtClean="0">
                <a:solidFill>
                  <a:srgbClr val="C00000"/>
                </a:solidFill>
              </a:rPr>
              <a:t>İletişimle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grpSp>
        <p:nvGrpSpPr>
          <p:cNvPr id="4" name="Grup 3"/>
          <p:cNvGrpSpPr/>
          <p:nvPr/>
        </p:nvGrpSpPr>
        <p:grpSpPr>
          <a:xfrm>
            <a:off x="4499992" y="1772816"/>
            <a:ext cx="2640571" cy="1341010"/>
            <a:chOff x="979472" y="1418"/>
            <a:chExt cx="2640571" cy="1341010"/>
          </a:xfrm>
        </p:grpSpPr>
        <p:sp>
          <p:nvSpPr>
            <p:cNvPr id="11" name="Beşgen 10"/>
            <p:cNvSpPr/>
            <p:nvPr/>
          </p:nvSpPr>
          <p:spPr>
            <a:xfrm rot="10800000">
              <a:off x="979472" y="84962"/>
              <a:ext cx="2640571" cy="1257466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eşgen 4"/>
            <p:cNvSpPr/>
            <p:nvPr/>
          </p:nvSpPr>
          <p:spPr>
            <a:xfrm rot="21600000">
              <a:off x="1293838" y="1418"/>
              <a:ext cx="2326205" cy="125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508" tIns="87630" rIns="163576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kern="1200" dirty="0" smtClean="0"/>
                <a:t>Savunma</a:t>
              </a:r>
              <a:endParaRPr lang="tr-TR" sz="3200" kern="1200" dirty="0"/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4499992" y="3089953"/>
            <a:ext cx="2662453" cy="1343143"/>
            <a:chOff x="979472" y="1548571"/>
            <a:chExt cx="2662453" cy="1343143"/>
          </a:xfrm>
        </p:grpSpPr>
        <p:sp>
          <p:nvSpPr>
            <p:cNvPr id="9" name="Beşgen 8"/>
            <p:cNvSpPr/>
            <p:nvPr/>
          </p:nvSpPr>
          <p:spPr>
            <a:xfrm rot="10800000">
              <a:off x="979472" y="1634248"/>
              <a:ext cx="2640571" cy="1257466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eşgen 6"/>
            <p:cNvSpPr/>
            <p:nvPr/>
          </p:nvSpPr>
          <p:spPr>
            <a:xfrm>
              <a:off x="1315720" y="1548571"/>
              <a:ext cx="2326205" cy="125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508" tIns="87630" rIns="163576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kern="1200" dirty="0" smtClean="0">
                  <a:solidFill>
                    <a:schemeClr val="tx1"/>
                  </a:solidFill>
                </a:rPr>
                <a:t>Geri çekilme</a:t>
              </a:r>
              <a:endParaRPr lang="tr-TR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1331640" y="1772816"/>
            <a:ext cx="2016224" cy="2404417"/>
            <a:chOff x="0" y="853"/>
            <a:chExt cx="1588314" cy="2404417"/>
          </a:xfrm>
          <a:solidFill>
            <a:schemeClr val="accent2"/>
          </a:solidFill>
        </p:grpSpPr>
        <p:sp>
          <p:nvSpPr>
            <p:cNvPr id="14" name="Köşeli Çift Ayraç 13"/>
            <p:cNvSpPr/>
            <p:nvPr/>
          </p:nvSpPr>
          <p:spPr>
            <a:xfrm rot="5400000">
              <a:off x="-408052" y="408905"/>
              <a:ext cx="2404417" cy="1588313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öşeli Çift Ayraç 4"/>
            <p:cNvSpPr/>
            <p:nvPr/>
          </p:nvSpPr>
          <p:spPr>
            <a:xfrm>
              <a:off x="1" y="795010"/>
              <a:ext cx="1588313" cy="8161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/>
                <a:t>Yargılanma</a:t>
              </a:r>
              <a:endParaRPr lang="tr-TR" sz="3200" b="1" kern="1200" dirty="0"/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1331639" y="3713632"/>
            <a:ext cx="2016224" cy="2404417"/>
            <a:chOff x="0" y="2120691"/>
            <a:chExt cx="1588314" cy="240441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Köşeli Çift Ayraç 17"/>
            <p:cNvSpPr/>
            <p:nvPr/>
          </p:nvSpPr>
          <p:spPr>
            <a:xfrm rot="5400000">
              <a:off x="-408052" y="2528743"/>
              <a:ext cx="2404417" cy="1588313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Köşeli Çift Ayraç 4"/>
            <p:cNvSpPr/>
            <p:nvPr/>
          </p:nvSpPr>
          <p:spPr>
            <a:xfrm>
              <a:off x="1" y="2914848"/>
              <a:ext cx="1588313" cy="8161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/>
                <a:t>Eleştirilme</a:t>
              </a:r>
              <a:r>
                <a:rPr lang="tr-TR" sz="2700" kern="1200" dirty="0" smtClean="0"/>
                <a:t> </a:t>
              </a:r>
              <a:endParaRPr lang="tr-TR" sz="2700" kern="1200" dirty="0"/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4489050" y="4388624"/>
            <a:ext cx="2662453" cy="1343143"/>
            <a:chOff x="979472" y="1548571"/>
            <a:chExt cx="2662453" cy="1343143"/>
          </a:xfrm>
        </p:grpSpPr>
        <p:sp>
          <p:nvSpPr>
            <p:cNvPr id="22" name="Beşgen 21"/>
            <p:cNvSpPr/>
            <p:nvPr/>
          </p:nvSpPr>
          <p:spPr>
            <a:xfrm rot="10800000">
              <a:off x="979472" y="1634248"/>
              <a:ext cx="2640571" cy="1257466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Beşgen 6"/>
            <p:cNvSpPr/>
            <p:nvPr/>
          </p:nvSpPr>
          <p:spPr>
            <a:xfrm>
              <a:off x="1315720" y="1548571"/>
              <a:ext cx="2326205" cy="125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508" tIns="87630" rIns="163576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kern="1200" dirty="0" smtClean="0">
                  <a:solidFill>
                    <a:schemeClr val="tx1"/>
                  </a:solidFill>
                </a:rPr>
                <a:t>Şiddet</a:t>
              </a:r>
              <a:endParaRPr lang="tr-TR" sz="3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Aşağı Ok 23"/>
          <p:cNvSpPr/>
          <p:nvPr/>
        </p:nvSpPr>
        <p:spPr>
          <a:xfrm>
            <a:off x="7812360" y="2048632"/>
            <a:ext cx="484632" cy="3340107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3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18171" r="32085" b="31262"/>
          <a:stretch/>
        </p:blipFill>
        <p:spPr bwMode="auto">
          <a:xfrm>
            <a:off x="899592" y="1124744"/>
            <a:ext cx="6696744" cy="450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4369"/>
              </p:ext>
            </p:extLst>
          </p:nvPr>
        </p:nvGraphicFramePr>
        <p:xfrm>
          <a:off x="323528" y="332656"/>
          <a:ext cx="836327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Düz Ok Bağlayıcısı 2"/>
          <p:cNvCxnSpPr/>
          <p:nvPr/>
        </p:nvCxnSpPr>
        <p:spPr>
          <a:xfrm>
            <a:off x="4572000" y="1628800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7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498178"/>
          </a:xfrm>
        </p:spPr>
        <p:txBody>
          <a:bodyPr>
            <a:noAutofit/>
          </a:bodyPr>
          <a:lstStyle/>
          <a:p>
            <a:pPr lvl="0" algn="l"/>
            <a:r>
              <a:rPr lang="tr-TR" sz="3000" dirty="0">
                <a:solidFill>
                  <a:srgbClr val="0000FF"/>
                </a:solidFill>
              </a:rPr>
              <a:t>Dikkatimizi bu alanlar üzerine odakladığımızda ve </a:t>
            </a:r>
            <a:r>
              <a:rPr lang="tr-TR" sz="3000" dirty="0" smtClean="0">
                <a:solidFill>
                  <a:srgbClr val="0000FF"/>
                </a:solidFill>
              </a:rPr>
              <a:t>başkalarının da </a:t>
            </a:r>
            <a:r>
              <a:rPr lang="tr-TR" sz="3000" dirty="0">
                <a:solidFill>
                  <a:srgbClr val="0000FF"/>
                </a:solidFill>
              </a:rPr>
              <a:t>aynı şeyi yapmalarını </a:t>
            </a:r>
            <a:r>
              <a:rPr lang="tr-TR" sz="3000" dirty="0" smtClean="0">
                <a:solidFill>
                  <a:srgbClr val="0000FF"/>
                </a:solidFill>
              </a:rPr>
              <a:t>desteklediğimizde </a:t>
            </a:r>
            <a:r>
              <a:rPr lang="tr-TR" sz="3000" dirty="0">
                <a:solidFill>
                  <a:srgbClr val="0000FF"/>
                </a:solidFill>
              </a:rPr>
              <a:t>karşılıklı </a:t>
            </a:r>
            <a:r>
              <a:rPr lang="tr-TR" sz="3000" dirty="0" smtClean="0">
                <a:solidFill>
                  <a:srgbClr val="0000FF"/>
                </a:solidFill>
              </a:rPr>
              <a:t>iletişim </a:t>
            </a:r>
            <a:r>
              <a:rPr lang="tr-TR" sz="3000" dirty="0">
                <a:solidFill>
                  <a:srgbClr val="0000FF"/>
                </a:solidFill>
              </a:rPr>
              <a:t>akışı </a:t>
            </a:r>
            <a:r>
              <a:rPr lang="tr-TR" sz="3000" dirty="0" smtClean="0">
                <a:solidFill>
                  <a:srgbClr val="0000FF"/>
                </a:solidFill>
              </a:rPr>
              <a:t>sağlanır</a:t>
            </a:r>
            <a:r>
              <a:rPr lang="tr-TR" sz="3000" dirty="0" smtClean="0">
                <a:solidFill>
                  <a:srgbClr val="002060"/>
                </a:solidFill>
              </a:rPr>
              <a:t>: </a:t>
            </a:r>
            <a:r>
              <a:rPr lang="tr-TR" sz="3000" dirty="0"/>
              <a:t/>
            </a:r>
            <a:br>
              <a:rPr lang="tr-TR" sz="3000" dirty="0"/>
            </a:br>
            <a:endParaRPr lang="tr-TR" sz="30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3966592" cy="3888432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tr-TR" dirty="0" smtClean="0"/>
              <a:t> Ne </a:t>
            </a:r>
            <a:r>
              <a:rPr lang="tr-TR" dirty="0"/>
              <a:t>gözlemliyorum?</a:t>
            </a:r>
          </a:p>
          <a:p>
            <a:pPr lvl="0"/>
            <a:r>
              <a:rPr lang="tr-TR" dirty="0"/>
              <a:t> Ne hissediyorum?</a:t>
            </a:r>
          </a:p>
          <a:p>
            <a:pPr lvl="0"/>
            <a:r>
              <a:rPr lang="tr-TR" dirty="0"/>
              <a:t> Neye ihtiyacım var? </a:t>
            </a:r>
          </a:p>
          <a:p>
            <a:pPr lvl="0"/>
            <a:r>
              <a:rPr lang="tr-TR" dirty="0"/>
              <a:t> Yaşamımı zenginleştirmek için ne istiyorum? </a:t>
            </a:r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572000" y="2564904"/>
            <a:ext cx="4038600" cy="3805883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tr-TR" dirty="0" smtClean="0"/>
              <a:t>Sen </a:t>
            </a:r>
            <a:r>
              <a:rPr lang="tr-TR" dirty="0"/>
              <a:t>ne  gözlemliyorsun? </a:t>
            </a:r>
          </a:p>
          <a:p>
            <a:pPr lvl="0"/>
            <a:r>
              <a:rPr lang="tr-TR" dirty="0"/>
              <a:t>Ne hissediyorsun? </a:t>
            </a:r>
          </a:p>
          <a:p>
            <a:pPr lvl="0"/>
            <a:r>
              <a:rPr lang="tr-TR" dirty="0"/>
              <a:t>Neye ihtiyacın var?</a:t>
            </a:r>
          </a:p>
          <a:p>
            <a:pPr lvl="0"/>
            <a:r>
              <a:rPr lang="tr-TR" dirty="0"/>
              <a:t>Yaşamını zenginleştirmek için ne istiyorsun?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49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2045</Words>
  <Application>Microsoft Office PowerPoint</Application>
  <PresentationFormat>Ekran Gösterisi (4:3)</PresentationFormat>
  <Paragraphs>204</Paragraphs>
  <Slides>47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Ofis Teması</vt:lpstr>
      <vt:lpstr>PowerPoint Sunusu</vt:lpstr>
      <vt:lpstr>Egzersiz</vt:lpstr>
      <vt:lpstr>Sonuçta;</vt:lpstr>
      <vt:lpstr>PowerPoint Sunusu</vt:lpstr>
      <vt:lpstr>PowerPoint Sunusu</vt:lpstr>
      <vt:lpstr>Şiddetsiz İletişimle </vt:lpstr>
      <vt:lpstr>PowerPoint Sunusu</vt:lpstr>
      <vt:lpstr>PowerPoint Sunusu</vt:lpstr>
      <vt:lpstr>Dikkatimizi bu alanlar üzerine odakladığımızda ve başkalarının da aynı şeyi yapmalarını desteklediğimizde karşılıklı iletişim akışı sağlanır:  </vt:lpstr>
      <vt:lpstr>Şiddetsiz iletişimin temel öğeleri  </vt:lpstr>
      <vt:lpstr>PowerPoint Sunusu</vt:lpstr>
      <vt:lpstr>Ahlakçı Yargılar </vt:lpstr>
      <vt:lpstr>PowerPoint Sunusu</vt:lpstr>
      <vt:lpstr>PowerPoint Sunusu</vt:lpstr>
      <vt:lpstr>PowerPoint Sunusu</vt:lpstr>
      <vt:lpstr>Karşılaştırma Yapmak  </vt:lpstr>
      <vt:lpstr>Sorumluluğu Reddetmek  </vt:lpstr>
      <vt:lpstr>PowerPoint Sunusu</vt:lpstr>
      <vt:lpstr>PowerPoint Sunusu</vt:lpstr>
      <vt:lpstr>PowerPoint Sunusu</vt:lpstr>
      <vt:lpstr>Kim ne hak ediyor? düşünce tarzı , şefkatli iletişimi engeller </vt:lpstr>
      <vt:lpstr>PowerPoint Sunusu</vt:lpstr>
      <vt:lpstr>PowerPoint Sunusu</vt:lpstr>
      <vt:lpstr>Duyguları düşüncelerden ayırın</vt:lpstr>
      <vt:lpstr>PowerPoint Sunusu</vt:lpstr>
      <vt:lpstr>PowerPoint Sunusu</vt:lpstr>
      <vt:lpstr>PowerPoint Sunusu</vt:lpstr>
      <vt:lpstr>PowerPoint Sunusu</vt:lpstr>
      <vt:lpstr>Duyguların Kökenindeki İhtiyaçlar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EMPATİ</vt:lpstr>
      <vt:lpstr>Empati</vt:lpstr>
      <vt:lpstr>PowerPoint Sunusu</vt:lpstr>
      <vt:lpstr>PowerPoint Sunusu</vt:lpstr>
      <vt:lpstr>PowerPoint Sunusu</vt:lpstr>
      <vt:lpstr>Duygu ve İhtiyaçlara Kulak Vermek </vt:lpstr>
      <vt:lpstr>PowerPoint Sunusu</vt:lpstr>
      <vt:lpstr>Soruların arasındaki fark: </vt:lpstr>
      <vt:lpstr>Şiddetsiz İletişim Pratiğinin Temelinde Yatan Varsayımlar </vt:lpstr>
      <vt:lpstr>Sonuçta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Toshıba</dc:creator>
  <cp:lastModifiedBy>Toshıba</cp:lastModifiedBy>
  <cp:revision>151</cp:revision>
  <dcterms:created xsi:type="dcterms:W3CDTF">2024-03-26T17:12:57Z</dcterms:created>
  <dcterms:modified xsi:type="dcterms:W3CDTF">2024-04-14T14:09:38Z</dcterms:modified>
</cp:coreProperties>
</file>